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1.xml" ContentType="application/vnd.openxmlformats-officedocument.presentationml.tags+xml"/>
  <Override PartName="/ppt/notesSlides/notesSlide72.xml" ContentType="application/vnd.openxmlformats-officedocument.presentationml.notesSlide+xml"/>
  <Override PartName="/ppt/tags/tag2.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5"/>
  </p:notesMasterIdLst>
  <p:sldIdLst>
    <p:sldId id="256" r:id="rId2"/>
    <p:sldId id="324" r:id="rId3"/>
    <p:sldId id="571" r:id="rId4"/>
    <p:sldId id="564" r:id="rId5"/>
    <p:sldId id="649" r:id="rId6"/>
    <p:sldId id="611" r:id="rId7"/>
    <p:sldId id="457" r:id="rId8"/>
    <p:sldId id="444" r:id="rId9"/>
    <p:sldId id="618" r:id="rId10"/>
    <p:sldId id="286" r:id="rId11"/>
    <p:sldId id="572" r:id="rId12"/>
    <p:sldId id="316" r:id="rId13"/>
    <p:sldId id="462" r:id="rId14"/>
    <p:sldId id="320" r:id="rId15"/>
    <p:sldId id="321" r:id="rId16"/>
    <p:sldId id="322" r:id="rId17"/>
    <p:sldId id="574" r:id="rId18"/>
    <p:sldId id="652" r:id="rId19"/>
    <p:sldId id="651" r:id="rId20"/>
    <p:sldId id="653" r:id="rId21"/>
    <p:sldId id="323" r:id="rId22"/>
    <p:sldId id="456" r:id="rId23"/>
    <p:sldId id="458" r:id="rId24"/>
    <p:sldId id="575" r:id="rId25"/>
    <p:sldId id="326" r:id="rId26"/>
    <p:sldId id="535" r:id="rId27"/>
    <p:sldId id="619" r:id="rId28"/>
    <p:sldId id="289" r:id="rId29"/>
    <p:sldId id="660" r:id="rId30"/>
    <p:sldId id="622" r:id="rId31"/>
    <p:sldId id="661" r:id="rId32"/>
    <p:sldId id="620" r:id="rId33"/>
    <p:sldId id="418" r:id="rId34"/>
    <p:sldId id="303" r:id="rId35"/>
    <p:sldId id="580" r:id="rId36"/>
    <p:sldId id="348" r:id="rId37"/>
    <p:sldId id="519" r:id="rId38"/>
    <p:sldId id="536" r:id="rId39"/>
    <p:sldId id="432" r:id="rId40"/>
    <p:sldId id="516" r:id="rId41"/>
    <p:sldId id="517" r:id="rId42"/>
    <p:sldId id="597" r:id="rId43"/>
    <p:sldId id="601" r:id="rId44"/>
    <p:sldId id="473" r:id="rId45"/>
    <p:sldId id="623" r:id="rId46"/>
    <p:sldId id="627" r:id="rId47"/>
    <p:sldId id="625" r:id="rId48"/>
    <p:sldId id="628" r:id="rId49"/>
    <p:sldId id="629" r:id="rId50"/>
    <p:sldId id="630" r:id="rId51"/>
    <p:sldId id="631" r:id="rId52"/>
    <p:sldId id="633" r:id="rId53"/>
    <p:sldId id="634" r:id="rId54"/>
    <p:sldId id="636" r:id="rId55"/>
    <p:sldId id="391" r:id="rId56"/>
    <p:sldId id="655" r:id="rId57"/>
    <p:sldId id="656" r:id="rId58"/>
    <p:sldId id="657" r:id="rId59"/>
    <p:sldId id="496" r:id="rId60"/>
    <p:sldId id="497" r:id="rId61"/>
    <p:sldId id="534" r:id="rId62"/>
    <p:sldId id="646" r:id="rId63"/>
    <p:sldId id="640" r:id="rId64"/>
    <p:sldId id="641" r:id="rId65"/>
    <p:sldId id="658" r:id="rId66"/>
    <p:sldId id="501" r:id="rId67"/>
    <p:sldId id="642" r:id="rId68"/>
    <p:sldId id="648" r:id="rId69"/>
    <p:sldId id="639" r:id="rId70"/>
    <p:sldId id="645" r:id="rId71"/>
    <p:sldId id="508" r:id="rId72"/>
    <p:sldId id="499" r:id="rId73"/>
    <p:sldId id="607" r:id="rId74"/>
    <p:sldId id="511" r:id="rId75"/>
    <p:sldId id="512" r:id="rId76"/>
    <p:sldId id="515" r:id="rId77"/>
    <p:sldId id="556" r:id="rId78"/>
    <p:sldId id="614" r:id="rId79"/>
    <p:sldId id="662" r:id="rId80"/>
    <p:sldId id="659" r:id="rId81"/>
    <p:sldId id="650" r:id="rId82"/>
    <p:sldId id="533" r:id="rId83"/>
    <p:sldId id="336" r:id="rId84"/>
    <p:sldId id="437" r:id="rId85"/>
    <p:sldId id="438" r:id="rId86"/>
    <p:sldId id="439" r:id="rId87"/>
    <p:sldId id="441" r:id="rId88"/>
    <p:sldId id="609" r:id="rId89"/>
    <p:sldId id="366" r:id="rId90"/>
    <p:sldId id="367" r:id="rId91"/>
    <p:sldId id="369" r:id="rId92"/>
    <p:sldId id="477" r:id="rId93"/>
    <p:sldId id="479" r:id="rId94"/>
    <p:sldId id="480" r:id="rId95"/>
    <p:sldId id="482" r:id="rId96"/>
    <p:sldId id="483" r:id="rId97"/>
    <p:sldId id="570" r:id="rId98"/>
    <p:sldId id="654" r:id="rId99"/>
    <p:sldId id="505" r:id="rId100"/>
    <p:sldId id="506" r:id="rId101"/>
    <p:sldId id="612" r:id="rId102"/>
    <p:sldId id="610" r:id="rId103"/>
    <p:sldId id="647"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DF89"/>
    <a:srgbClr val="38939D"/>
    <a:srgbClr val="66CCFF"/>
    <a:srgbClr val="008080"/>
    <a:srgbClr val="FFCC66"/>
    <a:srgbClr val="CC66FF"/>
    <a:srgbClr val="97DCFF"/>
    <a:srgbClr val="059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346" autoAdjust="0"/>
    <p:restoredTop sz="95078" autoAdjust="0"/>
  </p:normalViewPr>
  <p:slideViewPr>
    <p:cSldViewPr>
      <p:cViewPr>
        <p:scale>
          <a:sx n="70" d="100"/>
          <a:sy n="70" d="100"/>
        </p:scale>
        <p:origin x="38" y="202"/>
      </p:cViewPr>
      <p:guideLst>
        <p:guide orient="horz" pos="2160"/>
        <p:guide pos="3840"/>
      </p:guideLst>
    </p:cSldViewPr>
  </p:slideViewPr>
  <p:outlineViewPr>
    <p:cViewPr>
      <p:scale>
        <a:sx n="33" d="100"/>
        <a:sy n="33" d="100"/>
      </p:scale>
      <p:origin x="0" y="-69336"/>
    </p:cViewPr>
  </p:outlineViewPr>
  <p:notesTextViewPr>
    <p:cViewPr>
      <p:scale>
        <a:sx n="3" d="2"/>
        <a:sy n="3" d="2"/>
      </p:scale>
      <p:origin x="0" y="0"/>
    </p:cViewPr>
  </p:notesTextViewPr>
  <p:sorterViewPr>
    <p:cViewPr>
      <p:scale>
        <a:sx n="90" d="100"/>
        <a:sy n="90" d="100"/>
      </p:scale>
      <p:origin x="0" y="-1700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2017-09-06</a:t>
            </a:fld>
            <a:endParaRPr lang="en-CA"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hl7-fhir.github.io/http.html"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hl7-fhir.github.io/search.html"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Health_2.0"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en.wikipedia.org/wiki/EHealth" TargetMode="External"/><Relationship Id="rId7" Type="http://schemas.openxmlformats.org/officeDocument/2006/relationships/hyperlink" Target="https://en.wikipedia.org/wiki/MHealth" TargetMode="External"/><Relationship Id="rId2" Type="http://schemas.openxmlformats.org/officeDocument/2006/relationships/slide" Target="../slides/slide101.xml"/><Relationship Id="rId1" Type="http://schemas.openxmlformats.org/officeDocument/2006/relationships/notesMaster" Target="../notesMasters/notesMaster1.xml"/><Relationship Id="rId6" Type="http://schemas.openxmlformats.org/officeDocument/2006/relationships/hyperlink" Target="https://en.wikipedia.org/wiki/M-health" TargetMode="External"/><Relationship Id="rId5" Type="http://schemas.openxmlformats.org/officeDocument/2006/relationships/hyperlink" Target="https://en.wikipedia.org/wiki/Internet" TargetMode="External"/><Relationship Id="rId4" Type="http://schemas.openxmlformats.org/officeDocument/2006/relationships/hyperlink" Target="https://en.wikipedia.org/wiki/Health_informatics"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a:t>
            </a:fld>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14</a:t>
            </a:fld>
            <a:endParaRPr lang="en-CA" dirty="0"/>
          </a:p>
        </p:txBody>
      </p:sp>
    </p:spTree>
    <p:extLst>
      <p:ext uri="{BB962C8B-B14F-4D97-AF65-F5344CB8AC3E}">
        <p14:creationId xmlns:p14="http://schemas.microsoft.com/office/powerpoint/2010/main" val="679754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a:t>Specification is written for one target</a:t>
            </a:r>
            <a:r>
              <a:rPr lang="en-US" sz="2400" baseline="0" dirty="0"/>
              <a:t> audience: implementers  - </a:t>
            </a:r>
            <a:r>
              <a:rPr lang="en-US" sz="2400" baseline="0" dirty="0" err="1"/>
              <a:t>vs</a:t>
            </a:r>
            <a:r>
              <a:rPr lang="en-US" sz="2400" baseline="0" dirty="0"/>
              <a:t> modelers (</a:t>
            </a:r>
            <a:r>
              <a:rPr lang="en-US" sz="2400" baseline="0" dirty="0" err="1"/>
              <a:t>V3</a:t>
            </a:r>
            <a:r>
              <a:rPr lang="en-US" sz="2400" baseline="0" dirty="0"/>
              <a:t>) or clinicians</a:t>
            </a:r>
          </a:p>
          <a:p>
            <a:pPr lvl="1"/>
            <a:r>
              <a:rPr lang="en-US" sz="1900" dirty="0"/>
              <a:t>Rationale, modeling approaches, etc. kept elsewhere  - mappings exist</a:t>
            </a:r>
            <a:r>
              <a:rPr lang="en-US" sz="1900" baseline="0" dirty="0"/>
              <a:t> more on this later</a:t>
            </a:r>
            <a:endParaRPr lang="en-US" sz="1900" dirty="0"/>
          </a:p>
          <a:p>
            <a:pPr lvl="1"/>
            <a:r>
              <a:rPr lang="en-US" sz="1900" dirty="0"/>
              <a:t>Resources are simple and easy to understand and use  - more</a:t>
            </a:r>
            <a:r>
              <a:rPr lang="en-US" sz="1900" baseline="0" dirty="0"/>
              <a:t> on this later</a:t>
            </a:r>
            <a:endParaRPr lang="en-US" sz="1900" dirty="0"/>
          </a:p>
          <a:p>
            <a:pPr lvl="0"/>
            <a:r>
              <a:rPr lang="en-US" sz="2400" dirty="0"/>
              <a:t>Multiple Implementation tools to help get you started from day 1</a:t>
            </a:r>
          </a:p>
          <a:p>
            <a:pPr lvl="1"/>
            <a:r>
              <a:rPr lang="en-US" sz="1900" dirty="0"/>
              <a:t>Publicly available test servers</a:t>
            </a:r>
          </a:p>
          <a:p>
            <a:pPr lvl="1"/>
            <a:r>
              <a:rPr lang="en-US" sz="1900" dirty="0"/>
              <a:t>Starter APIs published with spec</a:t>
            </a:r>
          </a:p>
          <a:p>
            <a:pPr lvl="2"/>
            <a:r>
              <a:rPr lang="en-US" sz="1900" dirty="0"/>
              <a:t>C#, Java, Pascal, </a:t>
            </a:r>
            <a:r>
              <a:rPr lang="en-US" sz="1900" dirty="0" err="1"/>
              <a:t>ObjectiveC</a:t>
            </a:r>
            <a:r>
              <a:rPr lang="en-US" sz="1900" dirty="0"/>
              <a:t>, </a:t>
            </a:r>
            <a:r>
              <a:rPr lang="en-US" sz="1900" dirty="0" err="1"/>
              <a:t>Javascript</a:t>
            </a:r>
            <a:endParaRPr lang="en-US" sz="1900" dirty="0"/>
          </a:p>
          <a:p>
            <a:pPr lvl="1"/>
            <a:r>
              <a:rPr lang="en-US" sz="1900" dirty="0">
                <a:sym typeface="Wingdings" pitchFamily="2" charset="2"/>
              </a:rPr>
              <a:t>Lots of examples (and they’re valid too)</a:t>
            </a:r>
            <a:endParaRPr lang="en-US" sz="1900" dirty="0"/>
          </a:p>
          <a:p>
            <a:pPr lvl="0"/>
            <a:r>
              <a:rPr lang="en-US" sz="2400" dirty="0" err="1"/>
              <a:t>Connectathons</a:t>
            </a:r>
            <a:r>
              <a:rPr lang="en-US" sz="2400" baseline="0" dirty="0"/>
              <a:t> to verify specification approaches</a:t>
            </a:r>
          </a:p>
          <a:p>
            <a:pPr lvl="0"/>
            <a:r>
              <a:rPr lang="en-US" sz="2400" dirty="0">
                <a:sym typeface="Wingdings" pitchFamily="2" charset="2"/>
              </a:rPr>
              <a:t>‘Safe’ extensibility baked in</a:t>
            </a:r>
          </a:p>
          <a:p>
            <a:endParaRPr lang="en-US" dirty="0"/>
          </a:p>
          <a:p>
            <a:endParaRPr lang="en-US" dirty="0"/>
          </a:p>
          <a:p>
            <a:r>
              <a:rPr lang="en-US" dirty="0"/>
              <a:t>Who’s read the v3 spec? – modeler</a:t>
            </a:r>
            <a:r>
              <a:rPr lang="en-US" baseline="0" dirty="0"/>
              <a:t> &amp; balloter focused</a:t>
            </a:r>
            <a:endParaRPr lang="en-US" dirty="0"/>
          </a:p>
          <a:p>
            <a:r>
              <a:rPr lang="en-US" dirty="0"/>
              <a:t>Spec is driven by people who write code for</a:t>
            </a:r>
            <a:r>
              <a:rPr lang="en-US" baseline="0" dirty="0"/>
              <a:t> a living</a:t>
            </a:r>
          </a:p>
          <a:p>
            <a:r>
              <a:rPr lang="en-US" baseline="0" dirty="0"/>
              <a:t>‘Resource’ is the basic building block of FHIR (more on that later)</a:t>
            </a:r>
            <a:endParaRPr lang="en-US" dirty="0"/>
          </a:p>
          <a:p>
            <a:r>
              <a:rPr lang="en-US" dirty="0"/>
              <a:t>Numerous</a:t>
            </a:r>
            <a:r>
              <a:rPr lang="en-US" baseline="0" dirty="0"/>
              <a:t> pieces have been changed because of experience with what worked when trying to implement</a:t>
            </a:r>
          </a:p>
          <a:p>
            <a:r>
              <a:rPr lang="en-US" baseline="0" dirty="0"/>
              <a:t>Even have a test workbench for </a:t>
            </a:r>
            <a:r>
              <a:rPr lang="en-US" baseline="0" dirty="0" err="1"/>
              <a:t>RESTful</a:t>
            </a:r>
            <a:r>
              <a:rPr lang="en-US" baseline="0" dirty="0"/>
              <a:t> servers – URL?</a:t>
            </a:r>
          </a:p>
          <a:p>
            <a:r>
              <a:rPr lang="en-US" baseline="0" dirty="0"/>
              <a:t>External libraries already available</a:t>
            </a:r>
          </a:p>
          <a:p>
            <a:r>
              <a:rPr lang="en-US" baseline="0" dirty="0"/>
              <a:t>Whole spec is built like software project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15</a:t>
            </a:fld>
            <a:endParaRPr lang="en-CA" dirty="0"/>
          </a:p>
        </p:txBody>
      </p:sp>
    </p:spTree>
    <p:extLst>
      <p:ext uri="{BB962C8B-B14F-4D97-AF65-F5344CB8AC3E}">
        <p14:creationId xmlns:p14="http://schemas.microsoft.com/office/powerpoint/2010/main" val="2659740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Design by constraint failed – years to develop, what</a:t>
            </a:r>
            <a:r>
              <a:rPr lang="en-US" baseline="0" dirty="0"/>
              <a:t> was produced required yet more design to be implementable and after that might not be interoperable</a:t>
            </a:r>
          </a:p>
          <a:p>
            <a:endParaRPr lang="en-US" baseline="0" dirty="0"/>
          </a:p>
          <a:p>
            <a:r>
              <a:rPr lang="en-US" baseline="0" dirty="0"/>
              <a:t>How to determine the 80%?  Look to existing specs – v2, v3, CDA templates, OpenEHR, jurisdictional projects, what implementations we’ve seen</a:t>
            </a:r>
          </a:p>
          <a:p>
            <a:r>
              <a:rPr lang="en-US" baseline="0" dirty="0"/>
              <a:t>If not sure, err on the side of “not in for now”</a:t>
            </a:r>
            <a:endParaRPr lang="en-US" dirty="0"/>
          </a:p>
          <a:p>
            <a:endParaRPr lang="en-US" dirty="0"/>
          </a:p>
          <a:p>
            <a:r>
              <a:rPr lang="en-US" dirty="0"/>
              <a:t>Note: not 80% of instances, 80% of implementations</a:t>
            </a:r>
          </a:p>
          <a:p>
            <a:endParaRPr lang="en-US" dirty="0"/>
          </a:p>
          <a:p>
            <a:r>
              <a:rPr lang="en-US" dirty="0"/>
              <a:t>Challenges with “raising the</a:t>
            </a:r>
            <a:r>
              <a:rPr lang="en-US" baseline="0" dirty="0"/>
              <a:t> bar”</a:t>
            </a:r>
          </a:p>
          <a:p>
            <a:r>
              <a:rPr lang="en-US" baseline="0" dirty="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a:t>
            </a:fld>
            <a:endParaRPr lang="en-CA" dirty="0"/>
          </a:p>
        </p:txBody>
      </p:sp>
    </p:spTree>
    <p:extLst>
      <p:ext uri="{BB962C8B-B14F-4D97-AF65-F5344CB8AC3E}">
        <p14:creationId xmlns:p14="http://schemas.microsoft.com/office/powerpoint/2010/main" val="2083521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17</a:t>
            </a:fld>
            <a:endParaRPr lang="en-CA" dirty="0"/>
          </a:p>
        </p:txBody>
      </p:sp>
    </p:spTree>
    <p:extLst>
      <p:ext uri="{BB962C8B-B14F-4D97-AF65-F5344CB8AC3E}">
        <p14:creationId xmlns:p14="http://schemas.microsoft.com/office/powerpoint/2010/main" val="2339947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a:t>
            </a:fld>
            <a:endParaRPr lang="en-CA" dirty="0"/>
          </a:p>
        </p:txBody>
      </p:sp>
    </p:spTree>
    <p:extLst>
      <p:ext uri="{BB962C8B-B14F-4D97-AF65-F5344CB8AC3E}">
        <p14:creationId xmlns:p14="http://schemas.microsoft.com/office/powerpoint/2010/main" val="1819479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a:t>
            </a:fld>
            <a:endParaRPr lang="en-CA" dirty="0"/>
          </a:p>
        </p:txBody>
      </p:sp>
    </p:spTree>
    <p:extLst>
      <p:ext uri="{BB962C8B-B14F-4D97-AF65-F5344CB8AC3E}">
        <p14:creationId xmlns:p14="http://schemas.microsoft.com/office/powerpoint/2010/main" val="3906646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20</a:t>
            </a:fld>
            <a:endParaRPr lang="en-CA" dirty="0"/>
          </a:p>
        </p:txBody>
      </p:sp>
    </p:spTree>
    <p:extLst>
      <p:ext uri="{BB962C8B-B14F-4D97-AF65-F5344CB8AC3E}">
        <p14:creationId xmlns:p14="http://schemas.microsoft.com/office/powerpoint/2010/main" val="179463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try very hard to *not* invent</a:t>
            </a:r>
            <a:r>
              <a:rPr lang="en-US" baseline="0" dirty="0"/>
              <a:t> stuff that exists elsewhere unless it’s really broken or totally unaligned with the FHIR principles.</a:t>
            </a:r>
          </a:p>
          <a:p>
            <a:endParaRPr lang="en-US" baseline="0" dirty="0"/>
          </a:p>
          <a:p>
            <a:pPr lvl="0"/>
            <a:r>
              <a:rPr lang="en-US" sz="2800" dirty="0"/>
              <a:t>Atom was used for collection</a:t>
            </a:r>
            <a:r>
              <a:rPr lang="en-US" sz="2800" baseline="0" dirty="0"/>
              <a:t> of resources into a </a:t>
            </a:r>
            <a:r>
              <a:rPr lang="en-US" sz="2800" dirty="0"/>
              <a:t> bundles</a:t>
            </a:r>
            <a:r>
              <a:rPr lang="en-US" sz="2800" baseline="0" dirty="0"/>
              <a:t> - </a:t>
            </a:r>
            <a:r>
              <a:rPr lang="en-US" sz="2300" dirty="0"/>
              <a:t>Replaced in DSTU-2 with FHIR</a:t>
            </a:r>
            <a:r>
              <a:rPr lang="en-US" sz="2300" baseline="0" dirty="0"/>
              <a:t> bundle</a:t>
            </a:r>
          </a:p>
          <a:p>
            <a:pPr lvl="0"/>
            <a:endParaRPr lang="en-US" sz="2300" baseline="0" dirty="0"/>
          </a:p>
          <a:p>
            <a:pPr lvl="0"/>
            <a:r>
              <a:rPr lang="en-US" sz="2400" b="0" i="0" kern="1200" dirty="0" err="1">
                <a:solidFill>
                  <a:schemeClr val="tx1"/>
                </a:solidFill>
                <a:latin typeface="+mn-lt"/>
                <a:ea typeface="+mn-ea"/>
                <a:cs typeface="+mn-cs"/>
              </a:rPr>
              <a:t>RESTful</a:t>
            </a:r>
            <a:r>
              <a:rPr lang="en-US" sz="2400" b="0" i="0" kern="1200" baseline="0" dirty="0">
                <a:solidFill>
                  <a:schemeClr val="tx1"/>
                </a:solidFill>
                <a:latin typeface="+mn-lt"/>
                <a:ea typeface="+mn-ea"/>
                <a:cs typeface="+mn-cs"/>
              </a:rPr>
              <a:t> implementation based upon REST.</a:t>
            </a:r>
            <a:endParaRPr lang="en-CA" sz="2300"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21</a:t>
            </a:fld>
            <a:endParaRPr lang="en-CA" dirty="0"/>
          </a:p>
        </p:txBody>
      </p:sp>
    </p:spTree>
    <p:extLst>
      <p:ext uri="{BB962C8B-B14F-4D97-AF65-F5344CB8AC3E}">
        <p14:creationId xmlns:p14="http://schemas.microsoft.com/office/powerpoint/2010/main" val="160231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Even when you think your target will understand all the encoded data, reality is data often gets shared beyond the originally intended context</a:t>
            </a:r>
          </a:p>
          <a:p>
            <a:endParaRPr lang="en-US" baseline="0" dirty="0"/>
          </a:p>
          <a:p>
            <a:r>
              <a:rPr lang="en-US" dirty="0"/>
              <a:t>Allow</a:t>
            </a:r>
            <a:r>
              <a:rPr lang="en-US" baseline="0" dirty="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val="1089533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23</a:t>
            </a:fld>
            <a:endParaRPr lang="en-CA"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a:t>
            </a:fld>
            <a:endParaRPr lang="en-CA" dirty="0"/>
          </a:p>
        </p:txBody>
      </p:sp>
    </p:spTree>
    <p:extLst>
      <p:ext uri="{BB962C8B-B14F-4D97-AF65-F5344CB8AC3E}">
        <p14:creationId xmlns:p14="http://schemas.microsoft.com/office/powerpoint/2010/main" val="3468670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FHIR makes no assumptions about the architectural design of systems – more on</a:t>
            </a:r>
            <a:r>
              <a:rPr lang="en-US" baseline="0" dirty="0"/>
              <a:t> this in another tutorial.</a:t>
            </a: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r>
              <a:rPr lang="en-US" dirty="0"/>
              <a:t>System</a:t>
            </a:r>
            <a:r>
              <a:rPr lang="en-US" baseline="0" dirty="0"/>
              <a:t> architecture Jargon words – it still doesn’t matter.</a:t>
            </a:r>
            <a:endParaRPr lang="en-US" dirty="0"/>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Light or heavy</a:t>
            </a:r>
            <a:r>
              <a:rPr lang="en-US" baseline="0" dirty="0"/>
              <a:t> c</a:t>
            </a:r>
            <a:r>
              <a:rPr lang="en-US" dirty="0"/>
              <a:t>lients</a:t>
            </a:r>
          </a:p>
          <a:p>
            <a:pPr marL="171450" lvl="0" indent="-171450">
              <a:buFont typeface="Arial" panose="020B0604020202020204" pitchFamily="34" charset="0"/>
              <a:buChar char="•"/>
            </a:pPr>
            <a:r>
              <a:rPr lang="en-US" dirty="0"/>
              <a:t>Central server or peer-to-peer</a:t>
            </a:r>
            <a:r>
              <a:rPr lang="en-US" baseline="0" dirty="0"/>
              <a:t> sharing</a:t>
            </a:r>
          </a:p>
          <a:p>
            <a:pPr marL="171450" lvl="0" indent="-171450">
              <a:buFont typeface="Arial" panose="020B0604020202020204" pitchFamily="34" charset="0"/>
              <a:buChar char="•"/>
            </a:pPr>
            <a:r>
              <a:rPr lang="en-US" baseline="0" dirty="0"/>
              <a:t>Push or pull</a:t>
            </a:r>
          </a:p>
          <a:p>
            <a:pPr marL="171450" lvl="0" indent="-171450">
              <a:buFont typeface="Arial" panose="020B0604020202020204" pitchFamily="34" charset="0"/>
              <a:buChar char="•"/>
            </a:pPr>
            <a:r>
              <a:rPr lang="en-US" dirty="0"/>
              <a:t>Query</a:t>
            </a:r>
            <a:r>
              <a:rPr lang="en-US" baseline="0" dirty="0"/>
              <a:t> or publish/subscribe</a:t>
            </a:r>
          </a:p>
          <a:p>
            <a:pPr marL="171450" lvl="0" indent="-171450">
              <a:buFont typeface="Arial" panose="020B0604020202020204" pitchFamily="34" charset="0"/>
              <a:buChar char="•"/>
            </a:pPr>
            <a:r>
              <a:rPr lang="en-US" baseline="0" dirty="0"/>
              <a:t>Loosely coupled or tightly coupled environments</a:t>
            </a:r>
          </a:p>
          <a:p>
            <a:pPr marL="457200" marR="0" lvl="0" indent="-457200" algn="l" defTabSz="914400" rtl="0" eaLnBrk="1" fontAlgn="base" latinLnBrk="0" hangingPunct="1">
              <a:lnSpc>
                <a:spcPct val="100000"/>
              </a:lnSpc>
              <a:spcBef>
                <a:spcPct val="20000"/>
              </a:spcBef>
              <a:spcAft>
                <a:spcPct val="0"/>
              </a:spcAft>
              <a:buClr>
                <a:schemeClr val="accent1"/>
              </a:buClr>
              <a:buSzPct val="65000"/>
              <a:buFont typeface="Arial" panose="020B0604020202020204" pitchFamily="34" charset="0"/>
              <a:buChar char="•"/>
              <a:tabLst/>
              <a:defRPr/>
            </a:pPr>
            <a:r>
              <a:rPr lang="en-US" sz="2600" baseline="0" dirty="0">
                <a:solidFill>
                  <a:schemeClr val="tx1"/>
                </a:solidFill>
                <a:effectLst/>
                <a:latin typeface="+mn-lt"/>
              </a:rPr>
              <a:t>With history tracking or without</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extLst>
      <p:ext uri="{BB962C8B-B14F-4D97-AF65-F5344CB8AC3E}">
        <p14:creationId xmlns:p14="http://schemas.microsoft.com/office/powerpoint/2010/main" val="3290258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Was a bigger</a:t>
            </a:r>
            <a:r>
              <a:rPr lang="en-US" baseline="0" dirty="0"/>
              <a:t> deal before HL7 decided to open up all IP</a:t>
            </a:r>
          </a:p>
          <a:p>
            <a:endParaRPr lang="en-US" baseline="0" dirty="0"/>
          </a:p>
          <a:p>
            <a:r>
              <a:rPr lang="en-US" baseline="0" dirty="0"/>
              <a:t>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p14="http://schemas.microsoft.com/office/powerpoint/2010/main" val="3217069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vs FHIR REST paradigm  - treat data as independently , retrievable resource using http  -</a:t>
            </a:r>
            <a:r>
              <a:rPr lang="en-US" baseline="0" dirty="0"/>
              <a:t>  think of browsing on the web</a:t>
            </a:r>
          </a:p>
          <a:p>
            <a:r>
              <a:rPr lang="en-US" dirty="0"/>
              <a:t>FHIR </a:t>
            </a:r>
            <a:r>
              <a:rPr lang="en-US" dirty="0" err="1"/>
              <a:t>RESTful</a:t>
            </a:r>
            <a:r>
              <a:rPr lang="en-US" dirty="0"/>
              <a:t> API   endpoints on a server and the stuff you can do to get them back</a:t>
            </a:r>
          </a:p>
          <a:p>
            <a:endParaRPr lang="en-US" dirty="0"/>
          </a:p>
          <a:p>
            <a:endParaRPr lang="en-US" dirty="0"/>
          </a:p>
          <a:p>
            <a:r>
              <a:rPr lang="en-US" dirty="0"/>
              <a:t>3) FHIR documents/ document paradigm = type of bundle vs CDA Document architecture using FHIR - Clinical document practice - profile on FHIR for CDA on top of that a </a:t>
            </a:r>
            <a:r>
              <a:rPr lang="en-US" dirty="0" err="1"/>
              <a:t>ccda</a:t>
            </a:r>
            <a:r>
              <a:rPr lang="en-US" dirty="0"/>
              <a:t> profile that expresses the </a:t>
            </a:r>
            <a:r>
              <a:rPr lang="en-US" dirty="0" err="1"/>
              <a:t>dataelements</a:t>
            </a:r>
            <a:r>
              <a:rPr lang="en-US" dirty="0"/>
              <a:t> in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val="1899624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err="1"/>
              <a:t>Goldilock</a:t>
            </a:r>
            <a:r>
              <a:rPr lang="en-US" baseline="0" dirty="0"/>
              <a:t> analogy -  too big – </a:t>
            </a:r>
            <a:r>
              <a:rPr lang="en-US" baseline="0" dirty="0" err="1"/>
              <a:t>Disharge</a:t>
            </a:r>
            <a:r>
              <a:rPr lang="en-US" baseline="0" dirty="0"/>
              <a:t> summary,   too small patient sex     resource is somewhere in between.</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Examples</a:t>
            </a:r>
          </a:p>
          <a:p>
            <a:endParaRPr lang="en-US" dirty="0"/>
          </a:p>
          <a:p>
            <a:r>
              <a:rPr lang="en-US" dirty="0"/>
              <a:t>Administrative</a:t>
            </a:r>
          </a:p>
          <a:p>
            <a:pPr lvl="1"/>
            <a:r>
              <a:rPr lang="en-US" dirty="0"/>
              <a:t>Patient, Practitioner, Organization, Location, Coverage, Invoice</a:t>
            </a:r>
          </a:p>
          <a:p>
            <a:r>
              <a:rPr lang="en-US" dirty="0"/>
              <a:t>Clinical Concepts</a:t>
            </a:r>
          </a:p>
          <a:p>
            <a:pPr lvl="1"/>
            <a:r>
              <a:rPr lang="en-US" dirty="0"/>
              <a:t>Allergy, Condition, Family History, Care Plan</a:t>
            </a:r>
          </a:p>
          <a:p>
            <a:r>
              <a:rPr lang="en-US" dirty="0"/>
              <a:t>Infrastructure</a:t>
            </a:r>
          </a:p>
          <a:p>
            <a:pPr lvl="1"/>
            <a:r>
              <a:rPr lang="en-US" dirty="0"/>
              <a:t>Document, Message, Profile, Conformance</a:t>
            </a:r>
          </a:p>
          <a:p>
            <a:pPr lvl="1"/>
            <a:endParaRPr lang="en-US" dirty="0"/>
          </a:p>
          <a:p>
            <a:pPr lvl="1"/>
            <a:endParaRPr lang="en-US" dirty="0"/>
          </a:p>
          <a:p>
            <a:pPr lvl="1"/>
            <a:r>
              <a:rPr lang="en-US" b="1" dirty="0"/>
              <a:t>NOT Resources</a:t>
            </a:r>
          </a:p>
          <a:p>
            <a:r>
              <a:rPr lang="en-US" dirty="0"/>
              <a:t>Gender  - </a:t>
            </a:r>
            <a:r>
              <a:rPr lang="en-US" dirty="0" err="1"/>
              <a:t>datatype</a:t>
            </a:r>
            <a:endParaRPr lang="en-US" dirty="0"/>
          </a:p>
          <a:p>
            <a:pPr lvl="1"/>
            <a:r>
              <a:rPr lang="en-US" dirty="0"/>
              <a:t>Too small</a:t>
            </a:r>
          </a:p>
          <a:p>
            <a:r>
              <a:rPr lang="en-US" dirty="0"/>
              <a:t>Electronic Health Record  - </a:t>
            </a:r>
          </a:p>
          <a:p>
            <a:pPr lvl="1"/>
            <a:r>
              <a:rPr lang="en-US" dirty="0"/>
              <a:t>Too big</a:t>
            </a:r>
          </a:p>
          <a:p>
            <a:r>
              <a:rPr lang="en-US" dirty="0"/>
              <a:t>Blood Pressure - Profile</a:t>
            </a:r>
          </a:p>
          <a:p>
            <a:pPr lvl="1"/>
            <a:r>
              <a:rPr lang="en-US" dirty="0"/>
              <a:t>Too specific</a:t>
            </a:r>
          </a:p>
          <a:p>
            <a:r>
              <a:rPr lang="en-US" dirty="0"/>
              <a:t>Intervention</a:t>
            </a:r>
          </a:p>
          <a:p>
            <a:pPr lvl="1"/>
            <a:r>
              <a:rPr lang="en-US" dirty="0"/>
              <a:t>Too broad</a:t>
            </a:r>
            <a:endParaRPr lang="en-AU" dirty="0"/>
          </a:p>
          <a:p>
            <a:pPr lvl="1"/>
            <a:endParaRPr lang="en-AU" dirty="0"/>
          </a:p>
          <a:p>
            <a:pPr lvl="1"/>
            <a:endParaRPr lang="en-AU" baseline="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The</a:t>
            </a:r>
            <a:r>
              <a:rPr lang="en-US" sz="1200" b="1" baseline="0" dirty="0">
                <a:solidFill>
                  <a:schemeClr val="accent1"/>
                </a:solidFill>
              </a:rPr>
              <a:t> top 50</a:t>
            </a:r>
            <a:r>
              <a:rPr lang="en-US" sz="1200" b="1" dirty="0">
                <a:solidFill>
                  <a:schemeClr val="accent1"/>
                </a:solidFill>
              </a:rPr>
              <a:t> (commonly Posted ) resour</a:t>
            </a:r>
            <a:r>
              <a:rPr lang="en-US" sz="1200" b="1" baseline="0" dirty="0">
                <a:solidFill>
                  <a:schemeClr val="accent1"/>
                </a:solidFill>
              </a:rPr>
              <a:t>ces instances on a sampling of publicly </a:t>
            </a:r>
            <a:r>
              <a:rPr lang="en-US" sz="1200" b="1" baseline="0" dirty="0" err="1">
                <a:solidFill>
                  <a:schemeClr val="accent1"/>
                </a:solidFill>
              </a:rPr>
              <a:t>availableFHIR</a:t>
            </a:r>
            <a:r>
              <a:rPr lang="en-US" sz="1200" b="1" baseline="0" dirty="0">
                <a:solidFill>
                  <a:schemeClr val="accent1"/>
                </a:solidFill>
              </a:rPr>
              <a:t> Servers.   Out of 94</a:t>
            </a: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100-150 total - ever</a:t>
            </a:r>
            <a:endParaRPr lang="en-CA" sz="1200" b="1" dirty="0">
              <a:solidFill>
                <a:schemeClr val="accent1"/>
              </a:solidFill>
            </a:endParaRPr>
          </a:p>
          <a:p>
            <a:pPr lvl="1"/>
            <a:endParaRPr lang="en-AU"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extLst>
      <p:ext uri="{BB962C8B-B14F-4D97-AF65-F5344CB8AC3E}">
        <p14:creationId xmlns:p14="http://schemas.microsoft.com/office/powerpoint/2010/main" val="3279809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Examples</a:t>
            </a:r>
          </a:p>
          <a:p>
            <a:endParaRPr lang="en-US" dirty="0"/>
          </a:p>
          <a:p>
            <a:r>
              <a:rPr lang="en-US" dirty="0"/>
              <a:t>Administrative</a:t>
            </a:r>
          </a:p>
          <a:p>
            <a:pPr lvl="1"/>
            <a:r>
              <a:rPr lang="en-US" dirty="0"/>
              <a:t>Patient, Practitioner, Organization, Location, Coverage, Invoice</a:t>
            </a:r>
          </a:p>
          <a:p>
            <a:r>
              <a:rPr lang="en-US" dirty="0"/>
              <a:t>Clinical Concepts</a:t>
            </a:r>
          </a:p>
          <a:p>
            <a:pPr lvl="1"/>
            <a:r>
              <a:rPr lang="en-US" dirty="0"/>
              <a:t>Allergy, Condition, Family History, Care Plan</a:t>
            </a:r>
          </a:p>
          <a:p>
            <a:r>
              <a:rPr lang="en-US" dirty="0"/>
              <a:t>Infrastructure</a:t>
            </a:r>
          </a:p>
          <a:p>
            <a:pPr lvl="1"/>
            <a:r>
              <a:rPr lang="en-US" dirty="0"/>
              <a:t>Document, Message, Profile, Conformance</a:t>
            </a:r>
          </a:p>
          <a:p>
            <a:pPr lvl="1"/>
            <a:endParaRPr lang="en-US" dirty="0"/>
          </a:p>
          <a:p>
            <a:pPr lvl="1"/>
            <a:endParaRPr lang="en-US" dirty="0"/>
          </a:p>
          <a:p>
            <a:pPr lvl="1"/>
            <a:r>
              <a:rPr lang="en-US" b="1" dirty="0"/>
              <a:t>NOT Resources</a:t>
            </a:r>
          </a:p>
          <a:p>
            <a:r>
              <a:rPr lang="en-US" dirty="0"/>
              <a:t>Gender  - </a:t>
            </a:r>
            <a:r>
              <a:rPr lang="en-US" dirty="0" err="1"/>
              <a:t>datatype</a:t>
            </a:r>
            <a:endParaRPr lang="en-US" dirty="0"/>
          </a:p>
          <a:p>
            <a:pPr lvl="1"/>
            <a:r>
              <a:rPr lang="en-US" dirty="0"/>
              <a:t>Too small</a:t>
            </a:r>
          </a:p>
          <a:p>
            <a:r>
              <a:rPr lang="en-US" dirty="0"/>
              <a:t>Electronic Health Record  - </a:t>
            </a:r>
          </a:p>
          <a:p>
            <a:pPr lvl="1"/>
            <a:r>
              <a:rPr lang="en-US" dirty="0"/>
              <a:t>Too big</a:t>
            </a:r>
          </a:p>
          <a:p>
            <a:r>
              <a:rPr lang="en-US" dirty="0"/>
              <a:t>Blood Pressure - Profile</a:t>
            </a:r>
          </a:p>
          <a:p>
            <a:pPr lvl="1"/>
            <a:r>
              <a:rPr lang="en-US" dirty="0"/>
              <a:t>Too specific</a:t>
            </a:r>
          </a:p>
          <a:p>
            <a:r>
              <a:rPr lang="en-US" dirty="0"/>
              <a:t>Intervention</a:t>
            </a:r>
          </a:p>
          <a:p>
            <a:pPr lvl="1"/>
            <a:r>
              <a:rPr lang="en-US" dirty="0"/>
              <a:t>Too broad</a:t>
            </a:r>
            <a:endParaRPr lang="en-AU" dirty="0"/>
          </a:p>
          <a:p>
            <a:pPr lvl="1"/>
            <a:endParaRPr lang="en-AU" dirty="0"/>
          </a:p>
          <a:p>
            <a:pPr lvl="1"/>
            <a:endParaRPr lang="en-AU" baseline="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The</a:t>
            </a:r>
            <a:r>
              <a:rPr lang="en-US" sz="1200" b="1" baseline="0" dirty="0">
                <a:solidFill>
                  <a:schemeClr val="accent1"/>
                </a:solidFill>
              </a:rPr>
              <a:t> top 50</a:t>
            </a:r>
            <a:r>
              <a:rPr lang="en-US" sz="1200" b="1" dirty="0">
                <a:solidFill>
                  <a:schemeClr val="accent1"/>
                </a:solidFill>
              </a:rPr>
              <a:t> (commonly Posted ) resour</a:t>
            </a:r>
            <a:r>
              <a:rPr lang="en-US" sz="1200" b="1" baseline="0" dirty="0">
                <a:solidFill>
                  <a:schemeClr val="accent1"/>
                </a:solidFill>
              </a:rPr>
              <a:t>ces instances on a sampling of publicly </a:t>
            </a:r>
            <a:r>
              <a:rPr lang="en-US" sz="1200" b="1" baseline="0" dirty="0" err="1">
                <a:solidFill>
                  <a:schemeClr val="accent1"/>
                </a:solidFill>
              </a:rPr>
              <a:t>availableFHIR</a:t>
            </a:r>
            <a:r>
              <a:rPr lang="en-US" sz="1200" b="1" baseline="0" dirty="0">
                <a:solidFill>
                  <a:schemeClr val="accent1"/>
                </a:solidFill>
              </a:rPr>
              <a:t> Servers.   Out of 94</a:t>
            </a: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100-150 total - ever</a:t>
            </a:r>
            <a:endParaRPr lang="en-CA" sz="1200" b="1" dirty="0">
              <a:solidFill>
                <a:schemeClr val="accent1"/>
              </a:solidFill>
            </a:endParaRPr>
          </a:p>
          <a:p>
            <a:pPr lvl="1"/>
            <a:endParaRPr lang="en-AU"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extLst>
      <p:ext uri="{BB962C8B-B14F-4D97-AF65-F5344CB8AC3E}">
        <p14:creationId xmlns:p14="http://schemas.microsoft.com/office/powerpoint/2010/main" val="13234588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7500" lnSpcReduction="20000"/>
          </a:bodyPr>
          <a:lstStyle/>
          <a:p>
            <a:r>
              <a:rPr lang="en-US" dirty="0"/>
              <a:t>Individual</a:t>
            </a:r>
            <a:r>
              <a:rPr lang="en-US" baseline="0" dirty="0"/>
              <a:t> resource should be able to “stand alone”  they do not conduct information from other resource - through an implied context.  </a:t>
            </a:r>
          </a:p>
          <a:p>
            <a:endParaRPr lang="en-US" baseline="0" dirty="0"/>
          </a:p>
          <a:p>
            <a:r>
              <a:rPr lang="en-US" baseline="0" dirty="0"/>
              <a:t>Note on API Exchange- the </a:t>
            </a:r>
            <a:r>
              <a:rPr lang="en-US" baseline="0" dirty="0" err="1"/>
              <a:t>FHIR</a:t>
            </a:r>
            <a:r>
              <a:rPr lang="en-US" baseline="0" dirty="0"/>
              <a:t> API defines that a given relative endpoint must always behave the same way.   Like copying your file system on your hard drive to everybody else … is always going to be the same.  So /Patient exists on every </a:t>
            </a:r>
            <a:r>
              <a:rPr lang="en-US" baseline="0" dirty="0" err="1"/>
              <a:t>FHIR</a:t>
            </a:r>
            <a:r>
              <a:rPr lang="en-US" baseline="0" dirty="0"/>
              <a:t> servers ( that supports Patient) and that is where the patient resources is stored.  </a:t>
            </a:r>
          </a:p>
          <a:p>
            <a:endParaRPr lang="en-US" baseline="0" dirty="0"/>
          </a:p>
          <a:p>
            <a:r>
              <a:rPr lang="en-US" baseline="0" dirty="0"/>
              <a:t>See example resource Snippet in XML </a:t>
            </a:r>
          </a:p>
          <a:p>
            <a:endParaRPr lang="en-US" baseline="0" dirty="0"/>
          </a:p>
          <a:p>
            <a:r>
              <a:rPr lang="en-US" baseline="0" dirty="0"/>
              <a:t>Same in </a:t>
            </a:r>
            <a:r>
              <a:rPr lang="en-US" baseline="0" dirty="0" err="1"/>
              <a:t>JSON</a:t>
            </a:r>
            <a:endParaRPr lang="en-US" baseline="0" dirty="0"/>
          </a:p>
          <a:p>
            <a:endParaRPr lang="en-US" baseline="0" dirty="0"/>
          </a:p>
          <a:p>
            <a:r>
              <a:rPr lang="en-US" dirty="0"/>
              <a:t>"patient": {</a:t>
            </a:r>
          </a:p>
          <a:p>
            <a:r>
              <a:rPr lang="en-US" dirty="0"/>
              <a:t> "reference": "Patient/example",</a:t>
            </a:r>
          </a:p>
          <a:p>
            <a:r>
              <a:rPr lang="en-US" dirty="0"/>
              <a:t> "display": "Peter Chalmers" </a:t>
            </a:r>
          </a:p>
          <a:p>
            <a:r>
              <a:rPr lang="en-US" dirty="0"/>
              <a:t>}, </a:t>
            </a:r>
          </a:p>
          <a:p>
            <a:r>
              <a:rPr lang="en-US" dirty="0"/>
              <a:t>"</a:t>
            </a:r>
            <a:r>
              <a:rPr lang="en-US" dirty="0" err="1"/>
              <a:t>orderer</a:t>
            </a:r>
            <a:r>
              <a:rPr lang="en-US" dirty="0"/>
              <a:t>": {</a:t>
            </a:r>
          </a:p>
          <a:p>
            <a:r>
              <a:rPr lang="en-US" dirty="0"/>
              <a:t> "reference": "Practitioner/example",</a:t>
            </a:r>
          </a:p>
          <a:p>
            <a:r>
              <a:rPr lang="en-US" dirty="0"/>
              <a:t> "display": "Dr Adam Careful“</a:t>
            </a:r>
          </a:p>
          <a:p>
            <a:r>
              <a:rPr lang="en-US" dirty="0"/>
              <a:t> }, </a:t>
            </a:r>
          </a:p>
          <a:p>
            <a:endParaRPr lang="en-US" dirty="0"/>
          </a:p>
          <a:p>
            <a:r>
              <a:rPr lang="en-US" dirty="0"/>
              <a:t>Other referencing</a:t>
            </a:r>
            <a:r>
              <a:rPr lang="en-US" baseline="0" dirty="0"/>
              <a:t> rules</a:t>
            </a:r>
          </a:p>
          <a:p>
            <a:endParaRPr lang="en-US" baseline="0" dirty="0"/>
          </a:p>
          <a:p>
            <a:r>
              <a:rPr lang="en-AU" sz="2600" dirty="0"/>
              <a:t>References can be relative or absolute</a:t>
            </a:r>
          </a:p>
          <a:p>
            <a:r>
              <a:rPr lang="en-AU" sz="2600" dirty="0"/>
              <a:t>References don’t have to be to the same server</a:t>
            </a:r>
          </a:p>
          <a:p>
            <a:r>
              <a:rPr lang="en-AU" sz="2600" dirty="0"/>
              <a:t>Server does not have to enforce integrity</a:t>
            </a:r>
          </a:p>
          <a:p>
            <a:pPr lvl="1"/>
            <a:r>
              <a:rPr lang="en-AU" sz="2100" dirty="0"/>
              <a:t>Clients need to cater for broken links</a:t>
            </a:r>
          </a:p>
          <a:p>
            <a:r>
              <a:rPr lang="en-AU" sz="2600" dirty="0"/>
              <a:t>Targets can be ‘contained’ in the resource:</a:t>
            </a:r>
          </a:p>
          <a:p>
            <a:endParaRPr lang="en-AU" sz="26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30</a:t>
            </a:fld>
            <a:endParaRPr lang="en-CA" dirty="0"/>
          </a:p>
        </p:txBody>
      </p:sp>
    </p:spTree>
    <p:extLst>
      <p:ext uri="{BB962C8B-B14F-4D97-AF65-F5344CB8AC3E}">
        <p14:creationId xmlns:p14="http://schemas.microsoft.com/office/powerpoint/2010/main" val="20323521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7500" lnSpcReduction="20000"/>
          </a:bodyPr>
          <a:lstStyle/>
          <a:p>
            <a:r>
              <a:rPr lang="en-US" dirty="0"/>
              <a:t>Individual</a:t>
            </a:r>
            <a:r>
              <a:rPr lang="en-US" baseline="0" dirty="0"/>
              <a:t> resource should be able to “stand alone”  they do not conduct information from other resource - through an implied context.  </a:t>
            </a:r>
          </a:p>
          <a:p>
            <a:endParaRPr lang="en-US" baseline="0" dirty="0"/>
          </a:p>
          <a:p>
            <a:r>
              <a:rPr lang="en-US" baseline="0" dirty="0"/>
              <a:t>Note on API Exchange- the </a:t>
            </a:r>
            <a:r>
              <a:rPr lang="en-US" baseline="0" dirty="0" err="1"/>
              <a:t>FHIR</a:t>
            </a:r>
            <a:r>
              <a:rPr lang="en-US" baseline="0" dirty="0"/>
              <a:t> API defines that a given relative endpoint must always behave the same way.   Like copying your file system on your hard drive to everybody else … is always going to be the same.  So /Patient exists on every </a:t>
            </a:r>
            <a:r>
              <a:rPr lang="en-US" baseline="0" dirty="0" err="1"/>
              <a:t>FHIR</a:t>
            </a:r>
            <a:r>
              <a:rPr lang="en-US" baseline="0" dirty="0"/>
              <a:t> servers ( that supports Patient) and that is where the patient resources is stored.  </a:t>
            </a:r>
          </a:p>
          <a:p>
            <a:endParaRPr lang="en-US" baseline="0" dirty="0"/>
          </a:p>
          <a:p>
            <a:r>
              <a:rPr lang="en-US" baseline="0" dirty="0"/>
              <a:t>See example resource Snippet in XML </a:t>
            </a:r>
          </a:p>
          <a:p>
            <a:endParaRPr lang="en-US" baseline="0" dirty="0"/>
          </a:p>
          <a:p>
            <a:r>
              <a:rPr lang="en-US" baseline="0" dirty="0"/>
              <a:t>Same in </a:t>
            </a:r>
            <a:r>
              <a:rPr lang="en-US" baseline="0" dirty="0" err="1"/>
              <a:t>JSON</a:t>
            </a:r>
            <a:endParaRPr lang="en-US" baseline="0" dirty="0"/>
          </a:p>
          <a:p>
            <a:endParaRPr lang="en-US" baseline="0" dirty="0"/>
          </a:p>
          <a:p>
            <a:r>
              <a:rPr lang="en-US" dirty="0"/>
              <a:t>"patient": {</a:t>
            </a:r>
          </a:p>
          <a:p>
            <a:r>
              <a:rPr lang="en-US" dirty="0"/>
              <a:t> "reference": "Patient/example",</a:t>
            </a:r>
          </a:p>
          <a:p>
            <a:r>
              <a:rPr lang="en-US" dirty="0"/>
              <a:t> "display": "Peter Chalmers" </a:t>
            </a:r>
          </a:p>
          <a:p>
            <a:r>
              <a:rPr lang="en-US" dirty="0"/>
              <a:t>}, </a:t>
            </a:r>
          </a:p>
          <a:p>
            <a:r>
              <a:rPr lang="en-US" dirty="0"/>
              <a:t>"</a:t>
            </a:r>
            <a:r>
              <a:rPr lang="en-US" dirty="0" err="1"/>
              <a:t>orderer</a:t>
            </a:r>
            <a:r>
              <a:rPr lang="en-US" dirty="0"/>
              <a:t>": {</a:t>
            </a:r>
          </a:p>
          <a:p>
            <a:r>
              <a:rPr lang="en-US" dirty="0"/>
              <a:t> "reference": "Practitioner/example",</a:t>
            </a:r>
          </a:p>
          <a:p>
            <a:r>
              <a:rPr lang="en-US" dirty="0"/>
              <a:t> "display": "Dr Adam Careful“</a:t>
            </a:r>
          </a:p>
          <a:p>
            <a:r>
              <a:rPr lang="en-US" dirty="0"/>
              <a:t> }, </a:t>
            </a:r>
          </a:p>
          <a:p>
            <a:endParaRPr lang="en-US" dirty="0"/>
          </a:p>
          <a:p>
            <a:r>
              <a:rPr lang="en-US" dirty="0"/>
              <a:t>Other referencing</a:t>
            </a:r>
            <a:r>
              <a:rPr lang="en-US" baseline="0" dirty="0"/>
              <a:t> rules</a:t>
            </a:r>
          </a:p>
          <a:p>
            <a:endParaRPr lang="en-US" baseline="0" dirty="0"/>
          </a:p>
          <a:p>
            <a:r>
              <a:rPr lang="en-AU" sz="2600" dirty="0"/>
              <a:t>References can be relative or absolute</a:t>
            </a:r>
          </a:p>
          <a:p>
            <a:r>
              <a:rPr lang="en-AU" sz="2600" dirty="0"/>
              <a:t>References don’t have to be to the same server</a:t>
            </a:r>
          </a:p>
          <a:p>
            <a:r>
              <a:rPr lang="en-AU" sz="2600" dirty="0"/>
              <a:t>Server does not have to enforce integrity</a:t>
            </a:r>
          </a:p>
          <a:p>
            <a:pPr lvl="1"/>
            <a:r>
              <a:rPr lang="en-AU" sz="2100" dirty="0"/>
              <a:t>Clients need to cater for broken links</a:t>
            </a:r>
          </a:p>
          <a:p>
            <a:r>
              <a:rPr lang="en-AU" sz="2600" dirty="0"/>
              <a:t>Targets can be ‘contained’ in the resource:</a:t>
            </a:r>
          </a:p>
          <a:p>
            <a:endParaRPr lang="en-AU" sz="26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31</a:t>
            </a:fld>
            <a:endParaRPr lang="en-CA" dirty="0"/>
          </a:p>
        </p:txBody>
      </p:sp>
    </p:spTree>
    <p:extLst>
      <p:ext uri="{BB962C8B-B14F-4D97-AF65-F5344CB8AC3E}">
        <p14:creationId xmlns:p14="http://schemas.microsoft.com/office/powerpoint/2010/main" val="19751217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Can create a ‘network’ of interrelated resources through referencing rather than sending all the data. </a:t>
            </a:r>
            <a:r>
              <a:rPr lang="en-AU" sz="1200" dirty="0"/>
              <a:t>By</a:t>
            </a:r>
            <a:r>
              <a:rPr lang="en-AU" sz="1200" baseline="0" dirty="0"/>
              <a:t> </a:t>
            </a:r>
            <a:r>
              <a:rPr lang="en-AU" sz="1200" dirty="0"/>
              <a:t>resources referencing each other extensively they</a:t>
            </a:r>
            <a:r>
              <a:rPr lang="en-AU" sz="1200" baseline="0" dirty="0"/>
              <a:t> </a:t>
            </a:r>
            <a:r>
              <a:rPr lang="en-AU" sz="1200" dirty="0"/>
              <a:t>form a web of information.</a:t>
            </a:r>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32</a:t>
            </a:fld>
            <a:endParaRPr lang="en-CA" dirty="0"/>
          </a:p>
        </p:txBody>
      </p:sp>
    </p:spTree>
    <p:extLst>
      <p:ext uri="{BB962C8B-B14F-4D97-AF65-F5344CB8AC3E}">
        <p14:creationId xmlns:p14="http://schemas.microsoft.com/office/powerpoint/2010/main" val="1902489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View a resource in more detail…</a:t>
            </a:r>
          </a:p>
          <a:p>
            <a:endParaRPr lang="en-US" dirty="0"/>
          </a:p>
          <a:p>
            <a:r>
              <a:rPr lang="en-US" dirty="0"/>
              <a:t>Show</a:t>
            </a:r>
            <a:r>
              <a:rPr lang="en-US" baseline="0" dirty="0"/>
              <a:t> in spec how get to any resource in 2 clicks</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33</a:t>
            </a:fld>
            <a:endParaRPr lang="en-CA" dirty="0"/>
          </a:p>
        </p:txBody>
      </p:sp>
    </p:spTree>
    <p:extLst>
      <p:ext uri="{BB962C8B-B14F-4D97-AF65-F5344CB8AC3E}">
        <p14:creationId xmlns:p14="http://schemas.microsoft.com/office/powerpoint/2010/main" val="1768149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a:t>
            </a:fld>
            <a:endParaRPr lang="en-CA" dirty="0"/>
          </a:p>
        </p:txBody>
      </p:sp>
    </p:spTree>
    <p:extLst>
      <p:ext uri="{BB962C8B-B14F-4D97-AF65-F5344CB8AC3E}">
        <p14:creationId xmlns:p14="http://schemas.microsoft.com/office/powerpoint/2010/main" val="271935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AU" dirty="0"/>
              <a:t>Focus</a:t>
            </a:r>
            <a:r>
              <a:rPr lang="en-AU" baseline="0" dirty="0"/>
              <a:t> on the Resource Content </a:t>
            </a:r>
            <a:r>
              <a:rPr lang="en-AU" dirty="0"/>
              <a:t>Defined Structured Data</a:t>
            </a:r>
          </a:p>
          <a:p>
            <a:pPr lvl="1"/>
            <a:endParaRPr lang="en-AU" dirty="0"/>
          </a:p>
          <a:p>
            <a:pPr lvl="2"/>
            <a:r>
              <a:rPr lang="en-AU" dirty="0"/>
              <a:t>The logical, common contents of the resource</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AU" dirty="0"/>
              <a:t>   </a:t>
            </a:r>
            <a:r>
              <a:rPr lang="en-US" dirty="0"/>
              <a:t>Each Resource is composed of about 20-40 resource elements  example</a:t>
            </a:r>
            <a:r>
              <a:rPr lang="en-US" baseline="0" dirty="0"/>
              <a:t> instances to follow</a:t>
            </a:r>
            <a:endParaRPr lang="en-US" dirty="0"/>
          </a:p>
          <a:p>
            <a:pPr lvl="2"/>
            <a:endParaRPr lang="en-AU" dirty="0"/>
          </a:p>
          <a:p>
            <a:pPr lvl="2"/>
            <a:r>
              <a:rPr lang="en-AU" dirty="0"/>
              <a:t>Mapped to formal definitions/RIM &amp; other formats  ( need</a:t>
            </a:r>
            <a:r>
              <a:rPr lang="en-AU" baseline="0" dirty="0"/>
              <a:t> a screen shot of this)</a:t>
            </a:r>
            <a:endParaRPr lang="en-AU" dirty="0"/>
          </a:p>
          <a:p>
            <a:pPr lvl="2"/>
            <a:endParaRPr lang="en-AU" dirty="0"/>
          </a:p>
          <a:p>
            <a:pPr lvl="1"/>
            <a:r>
              <a:rPr lang="en-AU" dirty="0"/>
              <a:t>Extensions</a:t>
            </a:r>
          </a:p>
          <a:p>
            <a:pPr lvl="1"/>
            <a:endParaRPr lang="en-AU" dirty="0"/>
          </a:p>
          <a:p>
            <a:pPr lvl="2"/>
            <a:r>
              <a:rPr lang="en-AU" dirty="0"/>
              <a:t>“Non-common” requirements, but everyone can use</a:t>
            </a:r>
          </a:p>
          <a:p>
            <a:pPr lvl="2"/>
            <a:r>
              <a:rPr lang="en-AU" dirty="0"/>
              <a:t>Published and managed</a:t>
            </a:r>
          </a:p>
          <a:p>
            <a:pPr lvl="1"/>
            <a:r>
              <a:rPr lang="en-AU" dirty="0"/>
              <a:t>Narrative</a:t>
            </a:r>
          </a:p>
          <a:p>
            <a:pPr lvl="2"/>
            <a:r>
              <a:rPr lang="en-AU" dirty="0"/>
              <a:t>Human readable (fall back)</a:t>
            </a:r>
          </a:p>
          <a:p>
            <a:pPr lvl="2"/>
            <a:endParaRPr lang="en-AU" dirty="0"/>
          </a:p>
          <a:p>
            <a:pPr lvl="2"/>
            <a:endParaRPr lang="en-AU" dirty="0"/>
          </a:p>
          <a:p>
            <a:pPr lvl="2"/>
            <a:r>
              <a:rPr lang="en-AU" dirty="0" err="1"/>
              <a:t>Metatata</a:t>
            </a:r>
            <a:r>
              <a:rPr lang="en-AU" baseline="0" dirty="0"/>
              <a:t> including the resource id ( how to find it on or refer to it)  tags, history/versioning</a:t>
            </a:r>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34</a:t>
            </a:fld>
            <a:endParaRPr lang="en-CA" dirty="0"/>
          </a:p>
        </p:txBody>
      </p:sp>
    </p:spTree>
    <p:extLst>
      <p:ext uri="{BB962C8B-B14F-4D97-AF65-F5344CB8AC3E}">
        <p14:creationId xmlns:p14="http://schemas.microsoft.com/office/powerpoint/2010/main" val="10029140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Each Resource</a:t>
            </a:r>
            <a:r>
              <a:rPr lang="en-US" baseline="0" dirty="0"/>
              <a:t> is composed of resource elements.  These element can be structural or define a particular Data element.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35</a:t>
            </a:fld>
            <a:endParaRPr lang="en-CA" dirty="0"/>
          </a:p>
        </p:txBody>
      </p:sp>
    </p:spTree>
    <p:extLst>
      <p:ext uri="{BB962C8B-B14F-4D97-AF65-F5344CB8AC3E}">
        <p14:creationId xmlns:p14="http://schemas.microsoft.com/office/powerpoint/2010/main" val="13420720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Complex meaning composed of other datatypes</a:t>
            </a:r>
            <a:r>
              <a:rPr lang="en-US" baseline="0" dirty="0"/>
              <a:t>  -  example identifier, CodeableConcept. Rik – this is a little out of date for STU3 but not hugely and the older version fits better on the slide.</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37</a:t>
            </a:fld>
            <a:endParaRPr lang="en-CA" dirty="0"/>
          </a:p>
        </p:txBody>
      </p:sp>
    </p:spTree>
    <p:extLst>
      <p:ext uri="{BB962C8B-B14F-4D97-AF65-F5344CB8AC3E}">
        <p14:creationId xmlns:p14="http://schemas.microsoft.com/office/powerpoint/2010/main" val="4187035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39</a:t>
            </a:fld>
            <a:endParaRPr lang="en-CA" dirty="0"/>
          </a:p>
        </p:txBody>
      </p:sp>
    </p:spTree>
    <p:extLst>
      <p:ext uri="{BB962C8B-B14F-4D97-AF65-F5344CB8AC3E}">
        <p14:creationId xmlns:p14="http://schemas.microsoft.com/office/powerpoint/2010/main" val="1468151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See example</a:t>
            </a:r>
            <a:r>
              <a:rPr lang="en-US" baseline="0" dirty="0"/>
              <a:t> of business </a:t>
            </a:r>
            <a:r>
              <a:rPr lang="en-US" baseline="0" dirty="0" err="1"/>
              <a:t>identifer</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40</a:t>
            </a:fld>
            <a:endParaRPr lang="en-CA" dirty="0"/>
          </a:p>
        </p:txBody>
      </p:sp>
    </p:spTree>
    <p:extLst>
      <p:ext uri="{BB962C8B-B14F-4D97-AF65-F5344CB8AC3E}">
        <p14:creationId xmlns:p14="http://schemas.microsoft.com/office/powerpoint/2010/main" val="64137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41</a:t>
            </a:fld>
            <a:endParaRPr lang="en-US"/>
          </a:p>
        </p:txBody>
      </p:sp>
    </p:spTree>
    <p:extLst>
      <p:ext uri="{BB962C8B-B14F-4D97-AF65-F5344CB8AC3E}">
        <p14:creationId xmlns:p14="http://schemas.microsoft.com/office/powerpoint/2010/main" val="23204134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42</a:t>
            </a:fld>
            <a:endParaRPr lang="en-US"/>
          </a:p>
        </p:txBody>
      </p:sp>
    </p:spTree>
    <p:extLst>
      <p:ext uri="{BB962C8B-B14F-4D97-AF65-F5344CB8AC3E}">
        <p14:creationId xmlns:p14="http://schemas.microsoft.com/office/powerpoint/2010/main" val="23204134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AU" dirty="0"/>
          </a:p>
          <a:p>
            <a:pPr lvl="1"/>
            <a:r>
              <a:rPr lang="en-AU" dirty="0"/>
              <a:t>Narrative</a:t>
            </a:r>
          </a:p>
          <a:p>
            <a:pPr lvl="2"/>
            <a:r>
              <a:rPr lang="en-AU" dirty="0"/>
              <a:t>Human readable (fall back)</a:t>
            </a:r>
          </a:p>
          <a:p>
            <a:pPr lvl="2"/>
            <a:endParaRPr lang="en-AU" dirty="0"/>
          </a:p>
          <a:p>
            <a:r>
              <a:rPr lang="en-AU" sz="2400" dirty="0"/>
              <a:t>All resources can carry an html representation of their content</a:t>
            </a:r>
          </a:p>
          <a:p>
            <a:r>
              <a:rPr lang="en-AU" sz="2400" dirty="0"/>
              <a:t>It’s a clinical safety issue</a:t>
            </a:r>
          </a:p>
          <a:p>
            <a:pPr lvl="1"/>
            <a:r>
              <a:rPr lang="en-AU" sz="2000" dirty="0"/>
              <a:t>The receiver has a fall back option if the system is not sure it fully understands the content</a:t>
            </a:r>
          </a:p>
          <a:p>
            <a:r>
              <a:rPr lang="en-AU" sz="2400" dirty="0"/>
              <a:t>It is not mandatory, but SHOULD be present</a:t>
            </a:r>
          </a:p>
          <a:p>
            <a:r>
              <a:rPr lang="en-AU" sz="2400" dirty="0"/>
              <a:t>In a closed eco-system, with extremely tight control and strong conformance testing, it may not be necessary</a:t>
            </a:r>
          </a:p>
          <a:p>
            <a:pPr lvl="1"/>
            <a:r>
              <a:rPr lang="en-AU" sz="2000" dirty="0"/>
              <a:t>But things often change over time</a:t>
            </a:r>
          </a:p>
          <a:p>
            <a:pPr lvl="1"/>
            <a:r>
              <a:rPr lang="en-AU" sz="2000" dirty="0"/>
              <a:t>So using narrative is highly recommended</a:t>
            </a:r>
          </a:p>
          <a:p>
            <a:pPr lvl="2"/>
            <a:endParaRPr lang="en-AU" dirty="0"/>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43</a:t>
            </a:fld>
            <a:endParaRPr lang="en-CA" dirty="0"/>
          </a:p>
        </p:txBody>
      </p:sp>
    </p:spTree>
    <p:extLst>
      <p:ext uri="{BB962C8B-B14F-4D97-AF65-F5344CB8AC3E}">
        <p14:creationId xmlns:p14="http://schemas.microsoft.com/office/powerpoint/2010/main" val="10029140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b="0" i="0" kern="1200" dirty="0">
                <a:solidFill>
                  <a:schemeClr val="tx1"/>
                </a:solidFill>
                <a:effectLst/>
                <a:latin typeface="Arial" charset="0"/>
                <a:ea typeface="ＭＳ Ｐゴシック" charset="0"/>
                <a:cs typeface="ＭＳ Ｐゴシック" charset="0"/>
              </a:rPr>
              <a:t>Resources SHOULD always contain narrative to support human-consumption as a fallback. However, in a strictly managed trading systems where all systems share a common data model and additional text is unnecessary or even a clinical safety risk, the narrative may be omitted. </a:t>
            </a:r>
            <a:endParaRPr lang="nl-NL" dirty="0"/>
          </a:p>
          <a:p>
            <a:endParaRPr lang="en-US" dirty="0"/>
          </a:p>
          <a:p>
            <a:r>
              <a:rPr lang="en-US" dirty="0"/>
              <a:t>generated		The contents of the narrative are entirely generated from the structured data in the resource.</a:t>
            </a:r>
          </a:p>
          <a:p>
            <a:r>
              <a:rPr lang="en-US" dirty="0"/>
              <a:t>extensions		The contents of the narrative are entirely generated from the structured data in the resource and some of the content is generated from extensions.</a:t>
            </a:r>
          </a:p>
          <a:p>
            <a:r>
              <a:rPr lang="en-US" dirty="0"/>
              <a:t>additional		The contents of the narrative contain additional information not found in the structured data.</a:t>
            </a:r>
          </a:p>
          <a:p>
            <a:r>
              <a:rPr lang="en-US" dirty="0"/>
              <a:t>empty		the contents of the narrative are some equivalent of "No human-readable text provided for this resource".</a:t>
            </a:r>
          </a:p>
        </p:txBody>
      </p:sp>
    </p:spTree>
    <p:extLst>
      <p:ext uri="{BB962C8B-B14F-4D97-AF65-F5344CB8AC3E}">
        <p14:creationId xmlns:p14="http://schemas.microsoft.com/office/powerpoint/2010/main" val="24680406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45</a:t>
            </a:fld>
            <a:endParaRPr lang="en-CA"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a:t>
            </a:r>
            <a:r>
              <a:rPr lang="en-US" baseline="0" dirty="0" err="1"/>
              <a:t>FHIR</a:t>
            </a:r>
            <a:r>
              <a:rPr lang="en-US" baseline="0" dirty="0"/>
              <a:t> specification throughout this tutorial.  Try to tie the topic into the spec and where the information can be found.  So slides such as the following will be interspersed into the discussion as </a:t>
            </a:r>
            <a:r>
              <a:rPr lang="en-US" baseline="0" dirty="0" err="1"/>
              <a:t>queus</a:t>
            </a:r>
            <a:r>
              <a:rPr lang="en-US" baseline="0" dirty="0"/>
              <a:t>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Example</a:t>
            </a:r>
            <a:r>
              <a:rPr lang="en-US" baseline="0" dirty="0"/>
              <a:t> instance in XML:  and general pattern for coded data.</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47</a:t>
            </a:fld>
            <a:endParaRPr lang="en-CA"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err="1"/>
              <a:t>Eg</a:t>
            </a:r>
            <a:r>
              <a:rPr lang="en-US" dirty="0"/>
              <a:t> condition with different specialties</a:t>
            </a:r>
          </a:p>
        </p:txBody>
      </p:sp>
    </p:spTree>
    <p:extLst>
      <p:ext uri="{BB962C8B-B14F-4D97-AF65-F5344CB8AC3E}">
        <p14:creationId xmlns:p14="http://schemas.microsoft.com/office/powerpoint/2010/main" val="11297358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lvl="1"/>
            <a:r>
              <a:rPr lang="en-US" dirty="0"/>
              <a:t>Expand </a:t>
            </a:r>
          </a:p>
          <a:p>
            <a:pPr lvl="2"/>
            <a:r>
              <a:rPr lang="en-US" dirty="0"/>
              <a:t>http://</a:t>
            </a:r>
            <a:r>
              <a:rPr lang="en-US" dirty="0" err="1"/>
              <a:t>fhir-dev.healthintersections.com.au</a:t>
            </a:r>
            <a:r>
              <a:rPr lang="en-US" dirty="0"/>
              <a:t>/open/ValueSet/</a:t>
            </a:r>
            <a:r>
              <a:rPr lang="en-US" dirty="0" err="1"/>
              <a:t>valueset</a:t>
            </a:r>
            <a:r>
              <a:rPr lang="en-US" dirty="0"/>
              <a:t>-condition-code/$</a:t>
            </a:r>
            <a:r>
              <a:rPr lang="en-US" dirty="0" err="1"/>
              <a:t>expand?filter</a:t>
            </a:r>
            <a:r>
              <a:rPr lang="en-US" dirty="0"/>
              <a:t>=diabetes</a:t>
            </a:r>
          </a:p>
          <a:p>
            <a:pPr lvl="1"/>
            <a:r>
              <a:rPr lang="en-US" dirty="0"/>
              <a:t> Lookup</a:t>
            </a:r>
          </a:p>
          <a:p>
            <a:pPr lvl="2"/>
            <a:r>
              <a:rPr lang="en-US" dirty="0"/>
              <a:t> http://</a:t>
            </a:r>
            <a:r>
              <a:rPr lang="en-US" dirty="0" err="1"/>
              <a:t>fhir-dev.healthintersections.com.au</a:t>
            </a:r>
            <a:r>
              <a:rPr lang="en-US" dirty="0"/>
              <a:t>/open/ValueSet/$</a:t>
            </a:r>
            <a:r>
              <a:rPr lang="en-US" dirty="0" err="1"/>
              <a:t>lookup?system</a:t>
            </a:r>
            <a:r>
              <a:rPr lang="en-US" dirty="0"/>
              <a:t>=http://</a:t>
            </a:r>
            <a:r>
              <a:rPr lang="en-US" dirty="0" err="1"/>
              <a:t>loinc.org&amp;code</a:t>
            </a:r>
            <a:r>
              <a:rPr lang="en-US" dirty="0"/>
              <a:t>=8480-6</a:t>
            </a:r>
          </a:p>
          <a:p>
            <a:endParaRPr lang="en-US" dirty="0"/>
          </a:p>
        </p:txBody>
      </p:sp>
    </p:spTree>
    <p:extLst>
      <p:ext uri="{BB962C8B-B14F-4D97-AF65-F5344CB8AC3E}">
        <p14:creationId xmlns:p14="http://schemas.microsoft.com/office/powerpoint/2010/main" val="14896858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55</a:t>
            </a:fld>
            <a:endParaRPr lang="en-CA" dirty="0"/>
          </a:p>
        </p:txBody>
      </p:sp>
    </p:spTree>
    <p:extLst>
      <p:ext uri="{BB962C8B-B14F-4D97-AF65-F5344CB8AC3E}">
        <p14:creationId xmlns:p14="http://schemas.microsoft.com/office/powerpoint/2010/main" val="20266206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56</a:t>
            </a:fld>
            <a:endParaRPr lang="en-US"/>
          </a:p>
        </p:txBody>
      </p:sp>
    </p:spTree>
    <p:extLst>
      <p:ext uri="{BB962C8B-B14F-4D97-AF65-F5344CB8AC3E}">
        <p14:creationId xmlns:p14="http://schemas.microsoft.com/office/powerpoint/2010/main" val="8608669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57</a:t>
            </a:fld>
            <a:endParaRPr lang="en-US"/>
          </a:p>
        </p:txBody>
      </p:sp>
    </p:spTree>
    <p:extLst>
      <p:ext uri="{BB962C8B-B14F-4D97-AF65-F5344CB8AC3E}">
        <p14:creationId xmlns:p14="http://schemas.microsoft.com/office/powerpoint/2010/main" val="20164651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58</a:t>
            </a:fld>
            <a:endParaRPr lang="en-US"/>
          </a:p>
        </p:txBody>
      </p:sp>
    </p:spTree>
    <p:extLst>
      <p:ext uri="{BB962C8B-B14F-4D97-AF65-F5344CB8AC3E}">
        <p14:creationId xmlns:p14="http://schemas.microsoft.com/office/powerpoint/2010/main" val="34628065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err="1"/>
              <a:t>FHIR</a:t>
            </a:r>
            <a:r>
              <a:rPr lang="en-US" dirty="0"/>
              <a:t> Resources</a:t>
            </a:r>
            <a:r>
              <a:rPr lang="en-US" baseline="0" dirty="0"/>
              <a:t> are a representation of “something” in healthcare</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59</a:t>
            </a:fld>
            <a:endParaRPr lang="en-CA" dirty="0"/>
          </a:p>
        </p:txBody>
      </p:sp>
    </p:spTree>
    <p:extLst>
      <p:ext uri="{BB962C8B-B14F-4D97-AF65-F5344CB8AC3E}">
        <p14:creationId xmlns:p14="http://schemas.microsoft.com/office/powerpoint/2010/main" val="12901780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Delete isn’t necessarily physical</a:t>
            </a:r>
          </a:p>
          <a:p>
            <a:r>
              <a:rPr lang="en-US" dirty="0"/>
              <a:t>Execute </a:t>
            </a:r>
            <a:r>
              <a:rPr lang="en-US" baseline="0" dirty="0"/>
              <a:t>– </a:t>
            </a:r>
            <a:r>
              <a:rPr lang="en-US" baseline="0" dirty="0" err="1"/>
              <a:t>eg</a:t>
            </a:r>
            <a:r>
              <a:rPr lang="en-US" baseline="0" dirty="0"/>
              <a:t> transaction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60</a:t>
            </a:fld>
            <a:endParaRPr lang="en-CA" dirty="0"/>
          </a:p>
        </p:txBody>
      </p:sp>
    </p:spTree>
    <p:extLst>
      <p:ext uri="{BB962C8B-B14F-4D97-AF65-F5344CB8AC3E}">
        <p14:creationId xmlns:p14="http://schemas.microsoft.com/office/powerpoint/2010/main" val="19712350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sz="2400" baseline="0" dirty="0"/>
              <a:t>Basic syntax for each Restful transaction.</a:t>
            </a:r>
          </a:p>
          <a:p>
            <a:r>
              <a:rPr lang="en-US" sz="2400" baseline="0" dirty="0"/>
              <a:t> base is server endpoint.   </a:t>
            </a:r>
          </a:p>
          <a:p>
            <a:endParaRPr lang="en-US" sz="2400" baseline="0" dirty="0"/>
          </a:p>
          <a:p>
            <a:r>
              <a:rPr lang="en-US" sz="2400" baseline="0" dirty="0"/>
              <a:t>If &gt;1 then wrapped in a bundle resource.</a:t>
            </a:r>
          </a:p>
          <a:p>
            <a:r>
              <a:rPr lang="en-US" sz="2400" baseline="0" dirty="0"/>
              <a:t>Can specify </a:t>
            </a:r>
            <a:r>
              <a:rPr lang="en-US" sz="2400" baseline="0" dirty="0" err="1"/>
              <a:t>fomat</a:t>
            </a:r>
            <a:r>
              <a:rPr lang="en-US" sz="2400" baseline="0" dirty="0"/>
              <a:t> by using _format parameter or headers for XML/</a:t>
            </a:r>
            <a:r>
              <a:rPr lang="en-US" sz="2400" baseline="0" dirty="0" err="1"/>
              <a:t>JSON</a:t>
            </a:r>
            <a:endParaRPr lang="en-US" sz="2400" baseline="0" dirty="0"/>
          </a:p>
          <a:p>
            <a:endParaRPr lang="en-US" sz="2400" baseline="0" dirty="0"/>
          </a:p>
          <a:p>
            <a:endParaRPr lang="en-US" sz="2400" baseline="0" dirty="0"/>
          </a:p>
          <a:p>
            <a:endParaRPr lang="en-US" sz="2400" baseline="0" dirty="0"/>
          </a:p>
          <a:p>
            <a:r>
              <a:rPr lang="en-US" sz="2400" baseline="0" dirty="0"/>
              <a:t>Examples:</a:t>
            </a:r>
          </a:p>
        </p:txBody>
      </p:sp>
    </p:spTree>
    <p:extLst>
      <p:ext uri="{BB962C8B-B14F-4D97-AF65-F5344CB8AC3E}">
        <p14:creationId xmlns:p14="http://schemas.microsoft.com/office/powerpoint/2010/main" val="3947728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a:t>
            </a:fld>
            <a:endParaRPr lang="en-CA" dirty="0"/>
          </a:p>
        </p:txBody>
      </p:sp>
    </p:spTree>
    <p:extLst>
      <p:ext uri="{BB962C8B-B14F-4D97-AF65-F5344CB8AC3E}">
        <p14:creationId xmlns:p14="http://schemas.microsoft.com/office/powerpoint/2010/main" val="2719359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sz="2400" baseline="0" dirty="0"/>
              <a:t>Description of interactions</a:t>
            </a:r>
          </a:p>
          <a:p>
            <a:endParaRPr lang="en-US" sz="2400" baseline="0" dirty="0"/>
          </a:p>
          <a:p>
            <a:r>
              <a:rPr lang="en-US" sz="2400" baseline="0" dirty="0"/>
              <a:t>If &gt;1 then wrapped in a bundle resource.</a:t>
            </a:r>
          </a:p>
          <a:p>
            <a:r>
              <a:rPr lang="en-US" sz="2400" baseline="0" dirty="0"/>
              <a:t>Can specify format by using _format parameter or headers for XML/JSON</a:t>
            </a:r>
          </a:p>
          <a:p>
            <a:endParaRPr lang="en-US" sz="2400" baseline="0" dirty="0"/>
          </a:p>
          <a:p>
            <a:r>
              <a:rPr lang="en-US" sz="2400" baseline="0" dirty="0"/>
              <a:t>Examples:</a:t>
            </a:r>
          </a:p>
        </p:txBody>
      </p:sp>
    </p:spTree>
    <p:extLst>
      <p:ext uri="{BB962C8B-B14F-4D97-AF65-F5344CB8AC3E}">
        <p14:creationId xmlns:p14="http://schemas.microsoft.com/office/powerpoint/2010/main" val="39477286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636360"/>
                </a:solidFill>
                <a:cs typeface="Courier New" pitchFamily="49" charset="0"/>
              </a:rPr>
              <a:t>Works at instance and type level – originally there</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63</a:t>
            </a:fld>
            <a:endParaRPr lang="en-CA" dirty="0"/>
          </a:p>
        </p:txBody>
      </p:sp>
    </p:spTree>
    <p:extLst>
      <p:ext uri="{BB962C8B-B14F-4D97-AF65-F5344CB8AC3E}">
        <p14:creationId xmlns:p14="http://schemas.microsoft.com/office/powerpoint/2010/main" val="15669261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 The resource returns back to life!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64</a:t>
            </a:fld>
            <a:endParaRPr lang="en-US"/>
          </a:p>
        </p:txBody>
      </p:sp>
    </p:spTree>
    <p:extLst>
      <p:ext uri="{BB962C8B-B14F-4D97-AF65-F5344CB8AC3E}">
        <p14:creationId xmlns:p14="http://schemas.microsoft.com/office/powerpoint/2010/main" val="6033337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dirty="0"/>
              <a:t>Searching for resources is fundamental to the mechanics of </a:t>
            </a:r>
            <a:r>
              <a:rPr lang="en-US" dirty="0" err="1"/>
              <a:t>FHIR</a:t>
            </a:r>
            <a:r>
              <a:rPr lang="en-US" dirty="0"/>
              <a:t>.</a:t>
            </a:r>
          </a:p>
          <a:p>
            <a:r>
              <a:rPr lang="en-US" dirty="0"/>
              <a:t> Search operations traverse through an existing set of resources filtering by parameters supplied to the search operation. </a:t>
            </a:r>
          </a:p>
          <a:p>
            <a:endParaRPr lang="en-US" dirty="0"/>
          </a:p>
          <a:p>
            <a:r>
              <a:rPr lang="en-US" dirty="0"/>
              <a:t>In the simplest case, a search is executed by performing a GET operation in the </a:t>
            </a:r>
            <a:r>
              <a:rPr lang="en-US" dirty="0" err="1"/>
              <a:t>RESTful</a:t>
            </a:r>
            <a:r>
              <a:rPr lang="en-US" dirty="0"/>
              <a:t> framework:  Functionally, this is equivalent to a </a:t>
            </a:r>
            <a:r>
              <a:rPr lang="en-US" dirty="0">
                <a:hlinkClick r:id="rId3"/>
              </a:rPr>
              <a:t>simple read operation</a:t>
            </a:r>
            <a:r>
              <a:rPr lang="en-US" dirty="0"/>
              <a:t>: </a:t>
            </a:r>
          </a:p>
          <a:p>
            <a:endParaRPr lang="en-US" dirty="0"/>
          </a:p>
          <a:p>
            <a:r>
              <a:rPr lang="en-US" dirty="0"/>
              <a:t>Each search parameter is defined by a type that specifies how the search parameter behaves. These are the defined parameter types: </a:t>
            </a:r>
          </a:p>
          <a:p>
            <a:r>
              <a:rPr lang="en-US" dirty="0">
                <a:hlinkClick r:id="rId4"/>
              </a:rPr>
              <a:t>Number</a:t>
            </a:r>
            <a:r>
              <a:rPr lang="en-US" dirty="0"/>
              <a:t>  Search parameter SHALL be a number (a whole number, or a decimal).</a:t>
            </a:r>
          </a:p>
          <a:p>
            <a:r>
              <a:rPr lang="en-US" dirty="0">
                <a:hlinkClick r:id="rId4"/>
              </a:rPr>
              <a:t>Date</a:t>
            </a:r>
            <a:r>
              <a:rPr lang="en-US" dirty="0"/>
              <a:t>  Search parameter is on a date/time. The date format is the standard XML format, though other formats may be supported.</a:t>
            </a:r>
          </a:p>
          <a:p>
            <a:r>
              <a:rPr lang="en-US" dirty="0">
                <a:hlinkClick r:id="rId4"/>
              </a:rPr>
              <a:t>String</a:t>
            </a:r>
            <a:r>
              <a:rPr lang="en-US" dirty="0"/>
              <a:t>  Search parameter is a simple string, like a name part. Search is case-insensitive and accent-insensitive. May match just the start of a string. String parameters may contain spaces.</a:t>
            </a:r>
          </a:p>
          <a:p>
            <a:r>
              <a:rPr lang="en-US" dirty="0">
                <a:hlinkClick r:id="rId4"/>
              </a:rPr>
              <a:t>Token</a:t>
            </a:r>
            <a:r>
              <a:rPr lang="en-US" dirty="0"/>
              <a:t> Search parameter on a coded element or identifier. May be used to search through the text, </a:t>
            </a:r>
            <a:r>
              <a:rPr lang="en-US" dirty="0" err="1"/>
              <a:t>displayname</a:t>
            </a:r>
            <a:r>
              <a:rPr lang="en-US" dirty="0"/>
              <a:t>, code and code/</a:t>
            </a:r>
            <a:r>
              <a:rPr lang="en-US" dirty="0" err="1"/>
              <a:t>codesystem</a:t>
            </a:r>
            <a:r>
              <a:rPr lang="en-US" dirty="0"/>
              <a:t> (for codes) and label, system and key (for identifier). Its value is either a string or a pair of namespace and value, separated by a "|", depending on the modifier used.</a:t>
            </a:r>
          </a:p>
          <a:p>
            <a:endParaRPr lang="en-US" dirty="0"/>
          </a:p>
          <a:p>
            <a:r>
              <a:rPr lang="en-US" b="1" dirty="0"/>
              <a:t>[parameter]=[code]</a:t>
            </a:r>
            <a:r>
              <a:rPr lang="en-US" dirty="0"/>
              <a:t>: the value of [code] matches a </a:t>
            </a:r>
            <a:r>
              <a:rPr lang="en-US" dirty="0" err="1"/>
              <a:t>Coding.code</a:t>
            </a:r>
            <a:r>
              <a:rPr lang="en-US" dirty="0"/>
              <a:t> or </a:t>
            </a:r>
            <a:r>
              <a:rPr lang="en-US" dirty="0" err="1"/>
              <a:t>Identifier.value</a:t>
            </a:r>
            <a:r>
              <a:rPr lang="en-US" dirty="0"/>
              <a:t> irrespective of the value of the system property</a:t>
            </a:r>
          </a:p>
          <a:p>
            <a:endParaRPr lang="en-US" dirty="0"/>
          </a:p>
          <a:p>
            <a:r>
              <a:rPr lang="en-US" dirty="0">
                <a:hlinkClick r:id="rId4"/>
              </a:rPr>
              <a:t>Reference</a:t>
            </a:r>
            <a:r>
              <a:rPr lang="en-US" dirty="0"/>
              <a:t>  A reference to another resource.</a:t>
            </a:r>
          </a:p>
          <a:p>
            <a:r>
              <a:rPr lang="en-US" dirty="0">
                <a:hlinkClick r:id="rId4"/>
              </a:rPr>
              <a:t>Composite</a:t>
            </a:r>
            <a:r>
              <a:rPr lang="en-US" dirty="0"/>
              <a:t>  A composite search parameter that combines a search on two values together.</a:t>
            </a:r>
          </a:p>
          <a:p>
            <a:r>
              <a:rPr lang="en-US" dirty="0">
                <a:hlinkClick r:id="rId4"/>
              </a:rPr>
              <a:t>Quantity</a:t>
            </a:r>
            <a:r>
              <a:rPr lang="en-US" dirty="0"/>
              <a:t>  A  search parameter that searches on a quantity.</a:t>
            </a:r>
          </a:p>
          <a:p>
            <a:r>
              <a:rPr lang="en-US" dirty="0">
                <a:hlinkClick r:id="rId4"/>
              </a:rPr>
              <a:t>Uri</a:t>
            </a:r>
            <a:r>
              <a:rPr lang="en-US" dirty="0"/>
              <a:t>  A search parameter that searches on a URI (</a:t>
            </a:r>
            <a:r>
              <a:rPr lang="en-US" dirty="0" err="1"/>
              <a:t>RFC</a:t>
            </a:r>
            <a:r>
              <a:rPr lang="en-US" dirty="0"/>
              <a:t> 3986).</a:t>
            </a:r>
          </a:p>
        </p:txBody>
      </p:sp>
      <p:sp>
        <p:nvSpPr>
          <p:cNvPr id="4" name="Slide Number Placeholder 3"/>
          <p:cNvSpPr>
            <a:spLocks noGrp="1"/>
          </p:cNvSpPr>
          <p:nvPr>
            <p:ph type="sldNum" sz="quarter" idx="10"/>
          </p:nvPr>
        </p:nvSpPr>
        <p:spPr/>
        <p:txBody>
          <a:bodyPr/>
          <a:lstStyle/>
          <a:p>
            <a:fld id="{3A1F50BE-48AE-4332-BF46-C112AB8C5E91}" type="slidenum">
              <a:rPr lang="en-CA" smtClean="0"/>
              <a:pPr/>
              <a:t>65</a:t>
            </a:fld>
            <a:endParaRPr lang="en-CA" dirty="0"/>
          </a:p>
        </p:txBody>
      </p:sp>
    </p:spTree>
    <p:extLst>
      <p:ext uri="{BB962C8B-B14F-4D97-AF65-F5344CB8AC3E}">
        <p14:creationId xmlns:p14="http://schemas.microsoft.com/office/powerpoint/2010/main" val="27346958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Answer is that the 3rd one is not actually a search (and doesn’t return a Bundle). It is just a direct read. To search by id you use the “_id” parameter</a:t>
            </a:r>
          </a:p>
          <a:p>
            <a:endParaRPr lang="en-US" dirty="0"/>
          </a:p>
          <a:p>
            <a:r>
              <a:rPr lang="en-US" dirty="0"/>
              <a:t>Use browser</a:t>
            </a:r>
            <a:r>
              <a:rPr lang="en-US" baseline="0" dirty="0"/>
              <a:t> for simple searches.  Pull up a Argo Wiki</a:t>
            </a:r>
            <a:endParaRPr lang="en-US" dirty="0"/>
          </a:p>
          <a:p>
            <a:endParaRPr lang="en-US" dirty="0"/>
          </a:p>
          <a:p>
            <a:r>
              <a:rPr lang="en-US" dirty="0"/>
              <a:t>Sample CRUD</a:t>
            </a:r>
            <a:r>
              <a:rPr lang="en-US" baseline="0" dirty="0"/>
              <a:t> stuff using Curl, Fiddler or </a:t>
            </a:r>
            <a:r>
              <a:rPr lang="en-US" baseline="0" dirty="0" err="1"/>
              <a:t>PostMan</a:t>
            </a:r>
            <a:r>
              <a:rPr lang="en-US" baseline="0" dirty="0"/>
              <a:t>  or pull up Wiki</a:t>
            </a:r>
          </a:p>
          <a:p>
            <a:r>
              <a:rPr lang="en-US" baseline="0" dirty="0"/>
              <a:t>e.g.</a:t>
            </a:r>
          </a:p>
          <a:p>
            <a:r>
              <a:rPr lang="en-US" baseline="0" dirty="0"/>
              <a:t>GET</a:t>
            </a:r>
          </a:p>
          <a:p>
            <a:r>
              <a:rPr lang="en-US" baseline="0" dirty="0"/>
              <a:t>&gt;curl http://fhirtest.uhn.ca/baseDstu2/Patient/1</a:t>
            </a:r>
          </a:p>
          <a:p>
            <a:endParaRPr lang="en-US" baseline="0" dirty="0"/>
          </a:p>
          <a:p>
            <a:r>
              <a:rPr lang="en-US" baseline="0" dirty="0"/>
              <a:t>Add –I </a:t>
            </a:r>
            <a:r>
              <a:rPr lang="en-US" baseline="0" dirty="0" err="1"/>
              <a:t>optino</a:t>
            </a:r>
            <a:r>
              <a:rPr lang="en-US" baseline="0" dirty="0"/>
              <a:t> to display  headers for transaction response (e.g. 200, 201)</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a:t>
            </a:r>
            <a:r>
              <a:rPr lang="en-US" baseline="0" dirty="0" err="1"/>
              <a:t>i</a:t>
            </a:r>
            <a:r>
              <a:rPr lang="en-US" baseline="0" dirty="0"/>
              <a:t> http://fhirtest.uhn.ca/baseDstu2/Patient/1</a:t>
            </a:r>
          </a:p>
          <a:p>
            <a:endParaRPr lang="en-US" baseline="0" dirty="0"/>
          </a:p>
          <a:p>
            <a:endParaRPr lang="en-US" baseline="0" dirty="0"/>
          </a:p>
          <a:p>
            <a:r>
              <a:rPr lang="en-US" baseline="0" dirty="0"/>
              <a:t>History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http://fhirtest.uhn.ca/baseDstu2/Patient/1_history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Create  (</a:t>
            </a:r>
            <a:r>
              <a:rPr lang="en-US" sz="1200" b="0" i="1" kern="1200" dirty="0" err="1">
                <a:solidFill>
                  <a:schemeClr val="tx1"/>
                </a:solidFill>
                <a:latin typeface="+mn-lt"/>
                <a:ea typeface="+mn-ea"/>
                <a:cs typeface="+mn-cs"/>
              </a:rPr>
              <a:t>RESTful</a:t>
            </a:r>
            <a:r>
              <a:rPr lang="en-US" sz="1200" b="0" i="1" kern="1200" dirty="0">
                <a:solidFill>
                  <a:schemeClr val="tx1"/>
                </a:solidFill>
                <a:latin typeface="+mn-lt"/>
                <a:ea typeface="+mn-ea"/>
                <a:cs typeface="+mn-cs"/>
              </a:rPr>
              <a:t> HTTP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-d @filename </a:t>
            </a:r>
            <a:r>
              <a:rPr lang="en-US" dirty="0"/>
              <a:t>--header "Content-Type: text/xml“ </a:t>
            </a:r>
            <a:r>
              <a:rPr lang="nn-NO" dirty="0"/>
              <a:t> http://hostname/resource  (</a:t>
            </a:r>
            <a:r>
              <a:rPr lang="en-US" dirty="0"/>
              <a:t>--header "Content-Type: text/</a:t>
            </a:r>
            <a:r>
              <a:rPr lang="en-US" dirty="0" err="1"/>
              <a:t>json</a:t>
            </a:r>
            <a:r>
              <a:rPr lang="en-US" dirty="0"/>
              <a:t>“ )</a:t>
            </a: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–i </a:t>
            </a:r>
            <a:r>
              <a:rPr lang="en-US" baseline="0" dirty="0"/>
              <a:t>–X POST </a:t>
            </a:r>
            <a:r>
              <a:rPr lang="en-US" dirty="0"/>
              <a:t>--header "Content-Type: text/xml“ </a:t>
            </a:r>
            <a:r>
              <a:rPr lang="en-US" baseline="0" dirty="0"/>
              <a:t>-d @</a:t>
            </a:r>
            <a:r>
              <a:rPr lang="en-US" baseline="0" dirty="0" err="1"/>
              <a:t>file.xml</a:t>
            </a:r>
            <a:r>
              <a:rPr lang="en-US" baseline="0" dirty="0"/>
              <a:t> http://fhirtest.uhn.ca/baseDstu2/Observation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Update /Create  (</a:t>
            </a:r>
            <a:r>
              <a:rPr lang="en-US" sz="1200" b="0" i="1" kern="1200" dirty="0" err="1">
                <a:solidFill>
                  <a:schemeClr val="tx1"/>
                </a:solidFill>
                <a:latin typeface="+mn-lt"/>
                <a:ea typeface="+mn-ea"/>
                <a:cs typeface="+mn-cs"/>
              </a:rPr>
              <a:t>RESTful</a:t>
            </a:r>
            <a:r>
              <a:rPr lang="en-US" sz="1200" b="0" i="1" kern="1200" dirty="0">
                <a:solidFill>
                  <a:schemeClr val="tx1"/>
                </a:solidFill>
                <a:latin typeface="+mn-lt"/>
                <a:ea typeface="+mn-ea"/>
                <a:cs typeface="+mn-cs"/>
              </a:rPr>
              <a:t> HTTP 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a:t>
            </a:r>
            <a:r>
              <a:rPr lang="en-US" dirty="0"/>
              <a:t>--upload-file</a:t>
            </a:r>
            <a:r>
              <a:rPr lang="nn-NO" dirty="0"/>
              <a:t> filename </a:t>
            </a:r>
            <a:r>
              <a:rPr lang="en-US" dirty="0"/>
              <a:t>--header "Content-Type: text/</a:t>
            </a:r>
            <a:r>
              <a:rPr lang="en-US" dirty="0" err="1"/>
              <a:t>json</a:t>
            </a:r>
            <a:r>
              <a:rPr lang="en-US" dirty="0"/>
              <a:t>“  </a:t>
            </a:r>
            <a:r>
              <a:rPr lang="nn-NO" dirty="0"/>
              <a:t>http://hostname/resource/id</a:t>
            </a:r>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–X PUT </a:t>
            </a:r>
            <a:r>
              <a:rPr lang="en-US" dirty="0"/>
              <a:t>--header "Content-Type: application/</a:t>
            </a:r>
            <a:r>
              <a:rPr lang="en-US" dirty="0" err="1"/>
              <a:t>json</a:t>
            </a:r>
            <a:r>
              <a:rPr lang="en-US" dirty="0"/>
              <a:t>“ –d @</a:t>
            </a:r>
            <a:r>
              <a:rPr lang="en-US" dirty="0" err="1"/>
              <a:t>file.json</a:t>
            </a:r>
            <a:r>
              <a:rPr lang="en-US" dirty="0"/>
              <a:t> </a:t>
            </a:r>
            <a:r>
              <a:rPr lang="en-US" baseline="0" dirty="0"/>
              <a:t>http://fhirtest.uhn.ca/baseDstu2/Patient/example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Search for Observation</a:t>
            </a:r>
            <a:r>
              <a:rPr lang="en-US" baseline="0" dirty="0" err="1"/>
              <a:t>(s)</a:t>
            </a:r>
            <a:r>
              <a:rPr lang="en-US" baseline="0" dirty="0"/>
              <a:t> with </a:t>
            </a:r>
            <a:r>
              <a:rPr lang="en-US" baseline="0" dirty="0" err="1"/>
              <a:t>LOINC</a:t>
            </a:r>
            <a:r>
              <a:rPr lang="en-US" baseline="0" dirty="0"/>
              <a:t>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 [base]/</a:t>
            </a:r>
            <a:r>
              <a:rPr lang="en-US" dirty="0" err="1"/>
              <a:t>Observation?code</a:t>
            </a:r>
            <a:r>
              <a:rPr lang="en-US" dirty="0"/>
              <a:t>=[</a:t>
            </a:r>
            <a:r>
              <a:rPr lang="en-US" dirty="0" err="1"/>
              <a:t>LOINC</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a:t>
            </a:r>
            <a:r>
              <a:rPr lang="en-US" baseline="0" dirty="0" err="1"/>
              <a:t>i</a:t>
            </a:r>
            <a:r>
              <a:rPr lang="en-US" baseline="0" dirty="0"/>
              <a:t> http://fhirtest.uhn.ca/baseDstu2/Observation/?code=3141-9</a:t>
            </a:r>
          </a:p>
          <a:p>
            <a:pPr marL="0" marR="0" indent="0" algn="l" defTabSz="914400" rtl="0" eaLnBrk="1" fontAlgn="auto" latinLnBrk="0" hangingPunct="1">
              <a:lnSpc>
                <a:spcPct val="100000"/>
              </a:lnSpc>
              <a:spcBef>
                <a:spcPts val="0"/>
              </a:spcBef>
              <a:spcAft>
                <a:spcPts val="0"/>
              </a:spcAft>
              <a:buClrTx/>
              <a:buSzTx/>
              <a:buFontTx/>
              <a:buNone/>
              <a:tabLst/>
              <a:defRPr/>
            </a:pP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n-NO"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r>
              <a:rPr lang="en-US" baseline="0" dirty="0"/>
              <a:t>.</a:t>
            </a:r>
          </a:p>
          <a:p>
            <a:endParaRPr lang="en-US" baseline="0" dirty="0"/>
          </a:p>
          <a:p>
            <a:r>
              <a:rPr lang="en-US" dirty="0"/>
              <a:t>S</a:t>
            </a:r>
            <a:r>
              <a:rPr lang="en-CA" dirty="0" err="1"/>
              <a:t>earch</a:t>
            </a:r>
            <a:r>
              <a:rPr lang="en-CA" baseline="0" dirty="0"/>
              <a:t> for patient on name</a:t>
            </a:r>
          </a:p>
          <a:p>
            <a:r>
              <a:rPr lang="en-CA" baseline="0" dirty="0"/>
              <a:t>Specify </a:t>
            </a:r>
            <a:r>
              <a:rPr lang="en-CA" baseline="0" dirty="0" err="1"/>
              <a:t>json</a:t>
            </a:r>
            <a:r>
              <a:rPr lang="en-CA" baseline="0" dirty="0"/>
              <a:t> or xml</a:t>
            </a:r>
          </a:p>
          <a:p>
            <a:r>
              <a:rPr lang="en-CA" baseline="0" dirty="0"/>
              <a:t>Get a patient</a:t>
            </a:r>
          </a:p>
          <a:p>
            <a:r>
              <a:rPr lang="en-CA" baseline="0" dirty="0"/>
              <a:t>Update a patient</a:t>
            </a:r>
          </a:p>
          <a:p>
            <a:r>
              <a:rPr lang="en-CA" baseline="0" dirty="0" err="1"/>
              <a:t>Grahames</a:t>
            </a:r>
            <a:r>
              <a:rPr lang="en-CA" baseline="0" dirty="0"/>
              <a:t> &amp; </a:t>
            </a:r>
            <a:r>
              <a:rPr lang="en-CA" baseline="0" dirty="0" err="1"/>
              <a:t>Ewouts</a:t>
            </a:r>
            <a:r>
              <a:rPr lang="en-CA" baseline="0" dirty="0"/>
              <a:t> server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66</a:t>
            </a:fld>
            <a:endParaRPr lang="en-CA" dirty="0"/>
          </a:p>
        </p:txBody>
      </p:sp>
    </p:spTree>
    <p:extLst>
      <p:ext uri="{BB962C8B-B14F-4D97-AF65-F5344CB8AC3E}">
        <p14:creationId xmlns:p14="http://schemas.microsoft.com/office/powerpoint/2010/main" val="21106963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Indicate Document/Message  removed a</a:t>
            </a:r>
            <a:r>
              <a:rPr lang="en-US" sz="2000" baseline="0" dirty="0"/>
              <a:t>s bullet since no longer true.</a:t>
            </a:r>
            <a:endParaRPr lang="en-US" sz="200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69</a:t>
            </a:fld>
            <a:endParaRPr lang="en-CA"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Reuse – example of practitioner- in encounter – name</a:t>
            </a:r>
            <a:r>
              <a:rPr lang="en-US" baseline="0" dirty="0"/>
              <a:t> change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70</a:t>
            </a:fld>
            <a:endParaRPr lang="en-CA" dirty="0"/>
          </a:p>
        </p:txBody>
      </p:sp>
    </p:spTree>
    <p:extLst>
      <p:ext uri="{BB962C8B-B14F-4D97-AF65-F5344CB8AC3E}">
        <p14:creationId xmlns:p14="http://schemas.microsoft.com/office/powerpoint/2010/main" val="35223638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73</a:t>
            </a:fld>
            <a:endParaRPr lang="en-CA" dirty="0"/>
          </a:p>
        </p:txBody>
      </p:sp>
    </p:spTree>
    <p:extLst>
      <p:ext uri="{BB962C8B-B14F-4D97-AF65-F5344CB8AC3E}">
        <p14:creationId xmlns:p14="http://schemas.microsoft.com/office/powerpoint/2010/main" val="5948153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i="1" dirty="0"/>
              <a:t>Note: hardly any mandatory elements in the core spec!</a:t>
            </a:r>
          </a:p>
          <a:p>
            <a:endParaRPr lang="en-US" i="1" dirty="0"/>
          </a:p>
          <a:p>
            <a:r>
              <a:rPr lang="en-US" i="1" dirty="0"/>
              <a:t>Tools</a:t>
            </a:r>
            <a:r>
              <a:rPr lang="en-US" i="1" baseline="0" dirty="0"/>
              <a:t> for creating profile being develop  - Forge..</a:t>
            </a:r>
            <a:endParaRPr lang="en-US" i="1" dirty="0"/>
          </a:p>
          <a:p>
            <a:endParaRPr lang="nl-NL" i="1"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A1F50BE-48AE-4332-BF46-C112AB8C5E91}" type="slidenum">
              <a:rPr lang="en-CA" smtClean="0"/>
              <a:pPr/>
              <a:t>76</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pPr lvl="0"/>
            <a:r>
              <a:rPr lang="en-US" sz="2400" noProof="0" dirty="0"/>
              <a:t>In FHIR, extensions are “normal”</a:t>
            </a:r>
          </a:p>
          <a:p>
            <a:pPr lvl="1"/>
            <a:r>
              <a:rPr lang="en-US" sz="2000" noProof="0" dirty="0"/>
              <a:t>Consequence of the 80% rule – keep the simple stuff simple</a:t>
            </a:r>
          </a:p>
          <a:p>
            <a:pPr lvl="1"/>
            <a:r>
              <a:rPr lang="en-US" sz="2000" noProof="0" dirty="0"/>
              <a:t>Extensions can exist anywhere</a:t>
            </a:r>
          </a:p>
          <a:p>
            <a:pPr lvl="2"/>
            <a:r>
              <a:rPr lang="en-US" sz="1800" noProof="0" dirty="0"/>
              <a:t>Resource, Element, </a:t>
            </a:r>
            <a:r>
              <a:rPr lang="en-US" sz="1800" noProof="0" dirty="0" err="1"/>
              <a:t>DataType</a:t>
            </a:r>
            <a:endParaRPr lang="en-US" sz="1800" noProof="0" dirty="0"/>
          </a:p>
          <a:p>
            <a:pPr lvl="1"/>
            <a:r>
              <a:rPr lang="en-US" sz="2000" noProof="0" dirty="0"/>
              <a:t>Conformant systems can’t</a:t>
            </a:r>
            <a:r>
              <a:rPr lang="en-US" sz="2000" baseline="0" noProof="0" dirty="0"/>
              <a:t> reject instances just because</a:t>
            </a:r>
            <a:r>
              <a:rPr lang="en-US" sz="2000" noProof="0" dirty="0"/>
              <a:t> they contain unrecognized extensions</a:t>
            </a:r>
          </a:p>
          <a:p>
            <a:pPr lvl="1"/>
            <a:r>
              <a:rPr lang="en-US" sz="2000" dirty="0"/>
              <a:t>They could:</a:t>
            </a:r>
          </a:p>
          <a:p>
            <a:pPr lvl="2"/>
            <a:r>
              <a:rPr lang="en-US" sz="1800" noProof="0" dirty="0"/>
              <a:t>Display them</a:t>
            </a:r>
          </a:p>
          <a:p>
            <a:pPr lvl="3"/>
            <a:r>
              <a:rPr lang="en-US" sz="1600" dirty="0"/>
              <a:t>Should be in resource narrative</a:t>
            </a:r>
            <a:endParaRPr lang="en-US" sz="1600" noProof="0" dirty="0"/>
          </a:p>
          <a:p>
            <a:pPr lvl="2"/>
            <a:r>
              <a:rPr lang="en-US" sz="1800" dirty="0"/>
              <a:t>Store as a ‘Blob’</a:t>
            </a:r>
          </a:p>
          <a:p>
            <a:pPr lvl="2"/>
            <a:r>
              <a:rPr lang="en-US" sz="1800" noProof="0" dirty="0"/>
              <a:t>Make a conscious decision to ignore (unless </a:t>
            </a:r>
            <a:r>
              <a:rPr lang="en-US" sz="1800" noProof="0" dirty="0" err="1"/>
              <a:t>ModifierExtension</a:t>
            </a:r>
            <a:r>
              <a:rPr lang="en-US" sz="1800" noProof="0" dirty="0"/>
              <a:t>)</a:t>
            </a:r>
          </a:p>
          <a:p>
            <a:pPr lvl="3"/>
            <a:r>
              <a:rPr lang="en-US" sz="1600" dirty="0"/>
              <a:t>(Could lookup profile)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77</a:t>
            </a:fld>
            <a:endParaRPr lang="en-CA" dirty="0"/>
          </a:p>
        </p:txBody>
      </p:sp>
    </p:spTree>
    <p:extLst>
      <p:ext uri="{BB962C8B-B14F-4D97-AF65-F5344CB8AC3E}">
        <p14:creationId xmlns:p14="http://schemas.microsoft.com/office/powerpoint/2010/main" val="620804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US" dirty="0"/>
          </a:p>
          <a:p>
            <a:pPr lvl="1"/>
            <a:r>
              <a:rPr lang="en-US" dirty="0"/>
              <a:t>Pre-History:</a:t>
            </a:r>
          </a:p>
          <a:p>
            <a:pPr lvl="1"/>
            <a:r>
              <a:rPr lang="en-US" dirty="0"/>
              <a:t>For example v2 is over 25 years old</a:t>
            </a:r>
          </a:p>
          <a:p>
            <a:pPr lvl="1"/>
            <a:r>
              <a:rPr lang="en-US" dirty="0"/>
              <a:t>My personal experience</a:t>
            </a:r>
            <a:r>
              <a:rPr lang="en-US" baseline="0" dirty="0"/>
              <a:t> is in Public Health where there is a need to collect information from many organizations. </a:t>
            </a:r>
          </a:p>
          <a:p>
            <a:pPr lvl="1"/>
            <a:r>
              <a:rPr lang="en-US" baseline="0" dirty="0"/>
              <a:t>Currently takes too long and costs too much…</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a:t>
            </a:fld>
            <a:endParaRPr lang="en-CA" dirty="0"/>
          </a:p>
        </p:txBody>
      </p:sp>
    </p:spTree>
    <p:extLst>
      <p:ext uri="{BB962C8B-B14F-4D97-AF65-F5344CB8AC3E}">
        <p14:creationId xmlns:p14="http://schemas.microsoft.com/office/powerpoint/2010/main" val="16562056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US required race and ethnicity</a:t>
            </a:r>
            <a:r>
              <a:rPr lang="en-US" baseline="0" dirty="0"/>
              <a:t> for patient.  (note this is logical view of </a:t>
            </a:r>
            <a:r>
              <a:rPr lang="en-US" baseline="0" dirty="0" err="1"/>
              <a:t>DAF</a:t>
            </a:r>
            <a:r>
              <a:rPr lang="en-US" baseline="0" dirty="0"/>
              <a:t> Patient profile) </a:t>
            </a:r>
          </a:p>
          <a:p>
            <a:r>
              <a:rPr lang="en-US" baseline="0" dirty="0"/>
              <a:t>Other extensions as well</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78</a:t>
            </a:fld>
            <a:endParaRPr lang="en-CA" dirty="0"/>
          </a:p>
        </p:txBody>
      </p:sp>
    </p:spTree>
    <p:extLst>
      <p:ext uri="{BB962C8B-B14F-4D97-AF65-F5344CB8AC3E}">
        <p14:creationId xmlns:p14="http://schemas.microsoft.com/office/powerpoint/2010/main" val="13911870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79</a:t>
            </a:fld>
            <a:endParaRPr lang="en-CA" dirty="0"/>
          </a:p>
        </p:txBody>
      </p:sp>
    </p:spTree>
    <p:extLst>
      <p:ext uri="{BB962C8B-B14F-4D97-AF65-F5344CB8AC3E}">
        <p14:creationId xmlns:p14="http://schemas.microsoft.com/office/powerpoint/2010/main" val="5157531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 browser</a:t>
            </a:r>
            <a:r>
              <a:rPr lang="en-US" baseline="0" dirty="0"/>
              <a:t> for simple searches.  Pull up a Argo Wiki</a:t>
            </a:r>
            <a:endParaRPr lang="en-US" dirty="0"/>
          </a:p>
          <a:p>
            <a:endParaRPr lang="en-US" dirty="0"/>
          </a:p>
          <a:p>
            <a:r>
              <a:rPr lang="en-US" dirty="0"/>
              <a:t>Sample CRUD</a:t>
            </a:r>
            <a:r>
              <a:rPr lang="en-US" baseline="0" dirty="0"/>
              <a:t> stuff using Curl, Fiddler or </a:t>
            </a:r>
            <a:r>
              <a:rPr lang="en-US" baseline="0" dirty="0" err="1"/>
              <a:t>PostMan</a:t>
            </a:r>
            <a:r>
              <a:rPr lang="en-US" baseline="0" dirty="0"/>
              <a:t>  or pull up Wiki</a:t>
            </a:r>
          </a:p>
          <a:p>
            <a:r>
              <a:rPr lang="en-US" baseline="0" dirty="0"/>
              <a:t>e.g.</a:t>
            </a:r>
          </a:p>
          <a:p>
            <a:r>
              <a:rPr lang="en-US" baseline="0" dirty="0"/>
              <a:t>GET</a:t>
            </a:r>
          </a:p>
          <a:p>
            <a:r>
              <a:rPr lang="en-US" baseline="0" dirty="0"/>
              <a:t>&gt;curl http://fhirtest.uhn.ca/baseDstu2/Patient/1</a:t>
            </a:r>
          </a:p>
          <a:p>
            <a:endParaRPr lang="en-US" baseline="0" dirty="0"/>
          </a:p>
          <a:p>
            <a:r>
              <a:rPr lang="en-US" baseline="0" dirty="0"/>
              <a:t>Add –I </a:t>
            </a:r>
            <a:r>
              <a:rPr lang="en-US" baseline="0" dirty="0" err="1"/>
              <a:t>optino</a:t>
            </a:r>
            <a:r>
              <a:rPr lang="en-US" baseline="0" dirty="0"/>
              <a:t> to display  headers for transaction response (e.g. 200, 201)</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a:t>
            </a:r>
            <a:r>
              <a:rPr lang="en-US" baseline="0" dirty="0" err="1"/>
              <a:t>i</a:t>
            </a:r>
            <a:r>
              <a:rPr lang="en-US" baseline="0" dirty="0"/>
              <a:t> http://fhirtest.uhn.ca/baseDstu2/Patient/1</a:t>
            </a:r>
          </a:p>
          <a:p>
            <a:endParaRPr lang="en-US" baseline="0" dirty="0"/>
          </a:p>
          <a:p>
            <a:endParaRPr lang="en-US" baseline="0" dirty="0"/>
          </a:p>
          <a:p>
            <a:r>
              <a:rPr lang="en-US" baseline="0" dirty="0"/>
              <a:t>History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http://fhirtest.uhn.ca/baseDstu2/Patient/1_history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Create  (</a:t>
            </a:r>
            <a:r>
              <a:rPr lang="en-US" sz="1200" b="0" i="1" kern="1200" dirty="0" err="1">
                <a:solidFill>
                  <a:schemeClr val="tx1"/>
                </a:solidFill>
                <a:latin typeface="+mn-lt"/>
                <a:ea typeface="+mn-ea"/>
                <a:cs typeface="+mn-cs"/>
              </a:rPr>
              <a:t>RESTful</a:t>
            </a:r>
            <a:r>
              <a:rPr lang="en-US" sz="1200" b="0" i="1" kern="1200" dirty="0">
                <a:solidFill>
                  <a:schemeClr val="tx1"/>
                </a:solidFill>
                <a:latin typeface="+mn-lt"/>
                <a:ea typeface="+mn-ea"/>
                <a:cs typeface="+mn-cs"/>
              </a:rPr>
              <a:t> HTTP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-d @filename </a:t>
            </a:r>
            <a:r>
              <a:rPr lang="en-US" dirty="0"/>
              <a:t>--header "Content-Type: text/xml“ </a:t>
            </a:r>
            <a:r>
              <a:rPr lang="nn-NO" dirty="0"/>
              <a:t> http://hostname/resource  (</a:t>
            </a:r>
            <a:r>
              <a:rPr lang="en-US" dirty="0"/>
              <a:t>--header "Content-Type: text/</a:t>
            </a:r>
            <a:r>
              <a:rPr lang="en-US" dirty="0" err="1"/>
              <a:t>json</a:t>
            </a:r>
            <a:r>
              <a:rPr lang="en-US" dirty="0"/>
              <a:t>“ )</a:t>
            </a: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–i </a:t>
            </a:r>
            <a:r>
              <a:rPr lang="en-US" baseline="0" dirty="0"/>
              <a:t>–X POST </a:t>
            </a:r>
            <a:r>
              <a:rPr lang="en-US" dirty="0"/>
              <a:t>--header "Content-Type: text/xml“ </a:t>
            </a:r>
            <a:r>
              <a:rPr lang="en-US" baseline="0" dirty="0"/>
              <a:t>-d @</a:t>
            </a:r>
            <a:r>
              <a:rPr lang="en-US" baseline="0" dirty="0" err="1"/>
              <a:t>file.xml</a:t>
            </a:r>
            <a:r>
              <a:rPr lang="en-US" baseline="0" dirty="0"/>
              <a:t> http://fhirtest.uhn.ca/baseDstu2/Observation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Update /Create  (</a:t>
            </a:r>
            <a:r>
              <a:rPr lang="en-US" sz="1200" b="0" i="1" kern="1200" dirty="0" err="1">
                <a:solidFill>
                  <a:schemeClr val="tx1"/>
                </a:solidFill>
                <a:latin typeface="+mn-lt"/>
                <a:ea typeface="+mn-ea"/>
                <a:cs typeface="+mn-cs"/>
              </a:rPr>
              <a:t>RESTful</a:t>
            </a:r>
            <a:r>
              <a:rPr lang="en-US" sz="1200" b="0" i="1" kern="1200" dirty="0">
                <a:solidFill>
                  <a:schemeClr val="tx1"/>
                </a:solidFill>
                <a:latin typeface="+mn-lt"/>
                <a:ea typeface="+mn-ea"/>
                <a:cs typeface="+mn-cs"/>
              </a:rPr>
              <a:t> HTTP 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a:t>
            </a:r>
            <a:r>
              <a:rPr lang="en-US" dirty="0"/>
              <a:t>--upload-file</a:t>
            </a:r>
            <a:r>
              <a:rPr lang="nn-NO" dirty="0"/>
              <a:t> filename </a:t>
            </a:r>
            <a:r>
              <a:rPr lang="en-US" dirty="0"/>
              <a:t>--header "Content-Type: text/</a:t>
            </a:r>
            <a:r>
              <a:rPr lang="en-US" dirty="0" err="1"/>
              <a:t>json</a:t>
            </a:r>
            <a:r>
              <a:rPr lang="en-US" dirty="0"/>
              <a:t>“  </a:t>
            </a:r>
            <a:r>
              <a:rPr lang="nn-NO" dirty="0"/>
              <a:t>http://hostname/resource/id</a:t>
            </a:r>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–X PUT </a:t>
            </a:r>
            <a:r>
              <a:rPr lang="en-US" dirty="0"/>
              <a:t>--header "Content-Type: application/</a:t>
            </a:r>
            <a:r>
              <a:rPr lang="en-US" dirty="0" err="1"/>
              <a:t>json</a:t>
            </a:r>
            <a:r>
              <a:rPr lang="en-US" dirty="0"/>
              <a:t>“ –d @</a:t>
            </a:r>
            <a:r>
              <a:rPr lang="en-US" dirty="0" err="1"/>
              <a:t>file.json</a:t>
            </a:r>
            <a:r>
              <a:rPr lang="en-US" dirty="0"/>
              <a:t> </a:t>
            </a:r>
            <a:r>
              <a:rPr lang="en-US" baseline="0" dirty="0"/>
              <a:t>http://fhirtest.uhn.ca/baseDstu2/Patient/example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Search for Observation</a:t>
            </a:r>
            <a:r>
              <a:rPr lang="en-US" baseline="0" dirty="0" err="1"/>
              <a:t>(s)</a:t>
            </a:r>
            <a:r>
              <a:rPr lang="en-US" baseline="0" dirty="0"/>
              <a:t> with </a:t>
            </a:r>
            <a:r>
              <a:rPr lang="en-US" baseline="0" dirty="0" err="1"/>
              <a:t>LOINC</a:t>
            </a:r>
            <a:r>
              <a:rPr lang="en-US" baseline="0" dirty="0"/>
              <a:t>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 [base]/</a:t>
            </a:r>
            <a:r>
              <a:rPr lang="en-US" dirty="0" err="1"/>
              <a:t>Observation?code</a:t>
            </a:r>
            <a:r>
              <a:rPr lang="en-US" dirty="0"/>
              <a:t>=[</a:t>
            </a:r>
            <a:r>
              <a:rPr lang="en-US" dirty="0" err="1"/>
              <a:t>LOINC</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a:t>
            </a:r>
            <a:r>
              <a:rPr lang="en-US" baseline="0" dirty="0" err="1"/>
              <a:t>i</a:t>
            </a:r>
            <a:r>
              <a:rPr lang="en-US" baseline="0" dirty="0"/>
              <a:t> http://fhirtest.uhn.ca/baseDstu2/Observation/?code=3141-9</a:t>
            </a:r>
          </a:p>
          <a:p>
            <a:pPr marL="0" marR="0" indent="0" algn="l" defTabSz="914400" rtl="0" eaLnBrk="1" fontAlgn="auto" latinLnBrk="0" hangingPunct="1">
              <a:lnSpc>
                <a:spcPct val="100000"/>
              </a:lnSpc>
              <a:spcBef>
                <a:spcPts val="0"/>
              </a:spcBef>
              <a:spcAft>
                <a:spcPts val="0"/>
              </a:spcAft>
              <a:buClrTx/>
              <a:buSzTx/>
              <a:buFontTx/>
              <a:buNone/>
              <a:tabLst/>
              <a:defRPr/>
            </a:pP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n-NO"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r>
              <a:rPr lang="en-US" baseline="0" dirty="0"/>
              <a:t>.</a:t>
            </a:r>
          </a:p>
          <a:p>
            <a:endParaRPr lang="en-US" baseline="0" dirty="0"/>
          </a:p>
          <a:p>
            <a:r>
              <a:rPr lang="en-US" dirty="0"/>
              <a:t>S</a:t>
            </a:r>
            <a:r>
              <a:rPr lang="en-CA" dirty="0" err="1"/>
              <a:t>earch</a:t>
            </a:r>
            <a:r>
              <a:rPr lang="en-CA" baseline="0" dirty="0"/>
              <a:t> for patient on name</a:t>
            </a:r>
          </a:p>
          <a:p>
            <a:r>
              <a:rPr lang="en-CA" baseline="0" dirty="0"/>
              <a:t>Specify </a:t>
            </a:r>
            <a:r>
              <a:rPr lang="en-CA" baseline="0" dirty="0" err="1"/>
              <a:t>json</a:t>
            </a:r>
            <a:r>
              <a:rPr lang="en-CA" baseline="0" dirty="0"/>
              <a:t> or xml</a:t>
            </a:r>
          </a:p>
          <a:p>
            <a:r>
              <a:rPr lang="en-CA" baseline="0" dirty="0"/>
              <a:t>Get a patient</a:t>
            </a:r>
          </a:p>
          <a:p>
            <a:r>
              <a:rPr lang="en-CA" baseline="0" dirty="0"/>
              <a:t>Update a patient</a:t>
            </a:r>
          </a:p>
          <a:p>
            <a:r>
              <a:rPr lang="en-CA" baseline="0" dirty="0" err="1"/>
              <a:t>Grahames</a:t>
            </a:r>
            <a:r>
              <a:rPr lang="en-CA" baseline="0" dirty="0"/>
              <a:t> &amp; </a:t>
            </a:r>
            <a:r>
              <a:rPr lang="en-CA" baseline="0" dirty="0" err="1"/>
              <a:t>Ewouts</a:t>
            </a:r>
            <a:r>
              <a:rPr lang="en-CA" baseline="0" dirty="0"/>
              <a:t> server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80</a:t>
            </a:fld>
            <a:endParaRPr lang="en-CA" dirty="0"/>
          </a:p>
        </p:txBody>
      </p:sp>
    </p:spTree>
    <p:extLst>
      <p:ext uri="{BB962C8B-B14F-4D97-AF65-F5344CB8AC3E}">
        <p14:creationId xmlns:p14="http://schemas.microsoft.com/office/powerpoint/2010/main" val="31015654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err="1"/>
              <a:t>FHIR</a:t>
            </a:r>
            <a:r>
              <a:rPr lang="en-US" dirty="0"/>
              <a:t> Notepad++ </a:t>
            </a:r>
            <a:r>
              <a:rPr lang="en-US" dirty="0" err="1"/>
              <a:t>Plugin</a:t>
            </a:r>
            <a:r>
              <a:rPr lang="en-US" dirty="0"/>
              <a:t>:</a:t>
            </a:r>
            <a:r>
              <a:rPr lang="en-US" baseline="0" dirty="0"/>
              <a:t> </a:t>
            </a:r>
            <a:r>
              <a:rPr lang="en-US" dirty="0"/>
              <a:t>http://www.healthintersections.com.au/FhirServer/fhirnpp.htm</a:t>
            </a:r>
          </a:p>
          <a:p>
            <a:endParaRPr lang="en-US" dirty="0"/>
          </a:p>
          <a:p>
            <a:r>
              <a:rPr lang="en-US" dirty="0" err="1"/>
              <a:t>ClinFHIR</a:t>
            </a:r>
            <a:r>
              <a:rPr lang="en-US" dirty="0"/>
              <a:t> : http://clinfhir.com/</a:t>
            </a:r>
          </a:p>
          <a:p>
            <a:endParaRPr lang="en-US" dirty="0"/>
          </a:p>
          <a:p>
            <a:r>
              <a:rPr lang="en-US" dirty="0"/>
              <a:t>Demo here</a:t>
            </a:r>
            <a:r>
              <a:rPr lang="en-US" baseline="0" dirty="0"/>
              <a:t>  </a:t>
            </a:r>
            <a:r>
              <a:rPr lang="en-US" dirty="0"/>
              <a:t>We are</a:t>
            </a:r>
            <a:r>
              <a:rPr lang="en-US" baseline="0" dirty="0"/>
              <a:t> going to use this today. Maybe also with Notepad </a:t>
            </a:r>
            <a:r>
              <a:rPr lang="en-US" baseline="0" dirty="0" err="1"/>
              <a:t>plugin</a:t>
            </a:r>
            <a:r>
              <a:rPr lang="en-US" baseline="0" dirty="0"/>
              <a:t> as well.</a:t>
            </a:r>
            <a:endParaRPr lang="en-US" dirty="0"/>
          </a:p>
          <a:p>
            <a:endParaRPr lang="en-US" dirty="0"/>
          </a:p>
          <a:p>
            <a:endParaRPr lang="en-US" dirty="0"/>
          </a:p>
        </p:txBody>
      </p:sp>
    </p:spTree>
    <p:extLst>
      <p:ext uri="{BB962C8B-B14F-4D97-AF65-F5344CB8AC3E}">
        <p14:creationId xmlns:p14="http://schemas.microsoft.com/office/powerpoint/2010/main" val="31002241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err="1"/>
              <a:t>FHIR</a:t>
            </a:r>
            <a:r>
              <a:rPr lang="en-US" dirty="0"/>
              <a:t> Notepad++ </a:t>
            </a:r>
            <a:r>
              <a:rPr lang="en-US" dirty="0" err="1"/>
              <a:t>Plugin</a:t>
            </a:r>
            <a:r>
              <a:rPr lang="en-US" dirty="0"/>
              <a:t>:</a:t>
            </a:r>
            <a:r>
              <a:rPr lang="en-US" baseline="0" dirty="0"/>
              <a:t> </a:t>
            </a:r>
            <a:r>
              <a:rPr lang="en-US" dirty="0"/>
              <a:t>http://www.healthintersections.com.au/FhirServer/fhirnpp.htm</a:t>
            </a:r>
          </a:p>
          <a:p>
            <a:endParaRPr lang="en-US" dirty="0"/>
          </a:p>
          <a:p>
            <a:r>
              <a:rPr lang="en-US" dirty="0" err="1"/>
              <a:t>ClinFHIR</a:t>
            </a:r>
            <a:r>
              <a:rPr lang="en-US" dirty="0"/>
              <a:t> : http://clinfhir.com/</a:t>
            </a:r>
          </a:p>
          <a:p>
            <a:endParaRPr lang="en-US" dirty="0"/>
          </a:p>
          <a:p>
            <a:r>
              <a:rPr lang="en-US" dirty="0"/>
              <a:t>Demo here</a:t>
            </a:r>
            <a:r>
              <a:rPr lang="en-US" baseline="0" dirty="0"/>
              <a:t>  </a:t>
            </a:r>
            <a:r>
              <a:rPr lang="en-US" dirty="0"/>
              <a:t>We are</a:t>
            </a:r>
            <a:r>
              <a:rPr lang="en-US" baseline="0" dirty="0"/>
              <a:t> going to use this today. Maybe also with Notepad </a:t>
            </a:r>
            <a:r>
              <a:rPr lang="en-US" baseline="0" dirty="0" err="1"/>
              <a:t>plugin</a:t>
            </a:r>
            <a:r>
              <a:rPr lang="en-US" baseline="0" dirty="0"/>
              <a:t> as well.</a:t>
            </a:r>
            <a:endParaRPr lang="en-US" dirty="0"/>
          </a:p>
          <a:p>
            <a:endParaRPr lang="en-US" dirty="0"/>
          </a:p>
          <a:p>
            <a:endParaRPr lang="en-US" dirty="0"/>
          </a:p>
        </p:txBody>
      </p:sp>
    </p:spTree>
    <p:extLst>
      <p:ext uri="{BB962C8B-B14F-4D97-AF65-F5344CB8AC3E}">
        <p14:creationId xmlns:p14="http://schemas.microsoft.com/office/powerpoint/2010/main" val="31002241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err="1"/>
              <a:t>FHIRpath</a:t>
            </a:r>
            <a:r>
              <a:rPr lang="en-US" baseline="0" dirty="0"/>
              <a:t> -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85</a:t>
            </a:fld>
            <a:endParaRPr lang="en-CA" dirty="0"/>
          </a:p>
        </p:txBody>
      </p:sp>
    </p:spTree>
    <p:extLst>
      <p:ext uri="{BB962C8B-B14F-4D97-AF65-F5344CB8AC3E}">
        <p14:creationId xmlns:p14="http://schemas.microsoft.com/office/powerpoint/2010/main" val="5603090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sz="2800" dirty="0" err="1"/>
              <a:t>Zulip</a:t>
            </a:r>
            <a:r>
              <a:rPr lang="en-AU" sz="2800" dirty="0"/>
              <a:t> - &gt;500 participants</a:t>
            </a:r>
            <a:r>
              <a:rPr lang="en-AU" sz="2800" baseline="0" dirty="0"/>
              <a:t> – many streams </a:t>
            </a:r>
            <a:endParaRPr lang="en-AU" sz="2800" dirty="0"/>
          </a:p>
          <a:p>
            <a:r>
              <a:rPr lang="en-AU" sz="2800" dirty="0"/>
              <a:t>Stack Overflow – ask implementation questions</a:t>
            </a:r>
          </a:p>
          <a:p>
            <a:pPr lvl="1"/>
            <a:r>
              <a:rPr lang="en-AU" sz="2400" dirty="0"/>
              <a:t>Link from front page</a:t>
            </a:r>
          </a:p>
          <a:p>
            <a:pPr lvl="1"/>
            <a:r>
              <a:rPr lang="en-AU" sz="2400" dirty="0"/>
              <a:t>Search for answers first</a:t>
            </a:r>
          </a:p>
          <a:p>
            <a:pPr lvl="1"/>
            <a:r>
              <a:rPr lang="en-AU" sz="2400" dirty="0"/>
              <a:t>Don’t ask for changes to the spec (get deleted!)</a:t>
            </a:r>
          </a:p>
          <a:p>
            <a:r>
              <a:rPr lang="en-AU" sz="2800" dirty="0" err="1"/>
              <a:t>gForge</a:t>
            </a:r>
            <a:r>
              <a:rPr lang="en-AU" sz="2800" dirty="0"/>
              <a:t> Tracker – ask for changes to the spec </a:t>
            </a:r>
          </a:p>
          <a:p>
            <a:pPr lvl="1"/>
            <a:r>
              <a:rPr lang="en-AU" sz="2400" dirty="0"/>
              <a:t>Link from bottom of every page</a:t>
            </a:r>
          </a:p>
          <a:p>
            <a:pPr lvl="1"/>
            <a:r>
              <a:rPr lang="en-AU" sz="2400" dirty="0"/>
              <a:t>But have discussion somewhere first</a:t>
            </a:r>
          </a:p>
          <a:p>
            <a:r>
              <a:rPr lang="en-AU" sz="2800" dirty="0" err="1"/>
              <a:t>FHIR</a:t>
            </a:r>
            <a:r>
              <a:rPr lang="en-AU" sz="2800" dirty="0"/>
              <a:t> Email list, </a:t>
            </a:r>
            <a:r>
              <a:rPr lang="en-AU" sz="2800" dirty="0" err="1"/>
              <a:t>Connectathons</a:t>
            </a:r>
            <a:r>
              <a:rPr lang="en-AU" sz="2800" dirty="0"/>
              <a:t>, Tutorials</a:t>
            </a:r>
          </a:p>
          <a:p>
            <a:endParaRPr lang="en-AU" sz="2800" dirty="0"/>
          </a:p>
          <a:p>
            <a:r>
              <a:rPr lang="en-AU" sz="2800" dirty="0"/>
              <a:t>See Wiki</a:t>
            </a:r>
            <a:r>
              <a:rPr lang="en-AU" sz="2800" baseline="0" dirty="0"/>
              <a:t> for details</a:t>
            </a:r>
            <a:endParaRPr lang="en-AU" sz="280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88</a:t>
            </a:fld>
            <a:endParaRPr lang="en-CA" dirty="0"/>
          </a:p>
        </p:txBody>
      </p:sp>
    </p:spTree>
    <p:extLst>
      <p:ext uri="{BB962C8B-B14F-4D97-AF65-F5344CB8AC3E}">
        <p14:creationId xmlns:p14="http://schemas.microsoft.com/office/powerpoint/2010/main" val="1896821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12:15</a:t>
            </a:r>
          </a:p>
          <a:p>
            <a:r>
              <a:rPr lang="en-US" dirty="0"/>
              <a:t>Text linkages not as important when not human-attested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91</a:t>
            </a:fld>
            <a:endParaRPr lang="en-CA" dirty="0"/>
          </a:p>
        </p:txBody>
      </p:sp>
    </p:spTree>
    <p:extLst>
      <p:ext uri="{BB962C8B-B14F-4D97-AF65-F5344CB8AC3E}">
        <p14:creationId xmlns:p14="http://schemas.microsoft.com/office/powerpoint/2010/main" val="12018908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pPr lvl="1"/>
            <a:r>
              <a:rPr lang="en-AU" sz="2300" dirty="0"/>
              <a:t>Additional resources will continue to be introduced in future STU cycles as implementers identify needs</a:t>
            </a:r>
          </a:p>
          <a:p>
            <a:pPr lvl="1"/>
            <a:r>
              <a:rPr lang="en-AU" sz="2300" dirty="0"/>
              <a:t>Continue to seek testing &amp; real world implementation experience</a:t>
            </a:r>
          </a:p>
          <a:p>
            <a:pPr lvl="1"/>
            <a:endParaRPr lang="en-AU" sz="2300" dirty="0"/>
          </a:p>
          <a:p>
            <a:pPr lvl="1"/>
            <a:r>
              <a:rPr lang="en-AU" sz="2300" dirty="0"/>
              <a:t>1)Where are we?   </a:t>
            </a:r>
          </a:p>
          <a:p>
            <a:pPr lvl="1"/>
            <a:r>
              <a:rPr lang="en-AU" sz="2300" dirty="0"/>
              <a:t> a) What parts are leading the pack in the implementation space</a:t>
            </a:r>
          </a:p>
          <a:p>
            <a:pPr lvl="1"/>
            <a:r>
              <a:rPr lang="en-AU" sz="2300" dirty="0"/>
              <a:t>    b) Whose is doing what. </a:t>
            </a:r>
          </a:p>
          <a:p>
            <a:pPr lvl="1"/>
            <a:r>
              <a:rPr lang="en-AU" sz="2300" dirty="0"/>
              <a:t>   c) FMM level is sort of an indicator</a:t>
            </a:r>
          </a:p>
          <a:p>
            <a:pPr lvl="1"/>
            <a:r>
              <a:rPr lang="en-AU" sz="2300" dirty="0"/>
              <a:t>  2)Where will we be in a year?  STU3</a:t>
            </a:r>
          </a:p>
        </p:txBody>
      </p:sp>
      <p:sp>
        <p:nvSpPr>
          <p:cNvPr id="4" name="Slide Number Placeholder 3"/>
          <p:cNvSpPr>
            <a:spLocks noGrp="1"/>
          </p:cNvSpPr>
          <p:nvPr>
            <p:ph type="sldNum" sz="quarter" idx="10"/>
          </p:nvPr>
        </p:nvSpPr>
        <p:spPr/>
        <p:txBody>
          <a:bodyPr/>
          <a:lstStyle/>
          <a:p>
            <a:fld id="{3A1F50BE-48AE-4332-BF46-C112AB8C5E91}" type="slidenum">
              <a:rPr lang="en-CA" smtClean="0"/>
              <a:pPr/>
              <a:t>93</a:t>
            </a:fld>
            <a:endParaRPr lang="en-CA" dirty="0"/>
          </a:p>
        </p:txBody>
      </p:sp>
    </p:spTree>
    <p:extLst>
      <p:ext uri="{BB962C8B-B14F-4D97-AF65-F5344CB8AC3E}">
        <p14:creationId xmlns:p14="http://schemas.microsoft.com/office/powerpoint/2010/main" val="18841164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Engage</a:t>
            </a:r>
            <a:r>
              <a:rPr lang="en-US" baseline="0" dirty="0"/>
              <a:t> with the community.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94</a:t>
            </a:fld>
            <a:endParaRPr lang="en-CA" dirty="0"/>
          </a:p>
        </p:txBody>
      </p:sp>
    </p:spTree>
    <p:extLst>
      <p:ext uri="{BB962C8B-B14F-4D97-AF65-F5344CB8AC3E}">
        <p14:creationId xmlns:p14="http://schemas.microsoft.com/office/powerpoint/2010/main" val="1698027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dirty="0"/>
              <a:t>Stole</a:t>
            </a:r>
            <a:r>
              <a:rPr lang="en-US" baseline="0" dirty="0"/>
              <a:t> this slide from Lloyd.   Because I like it.  </a:t>
            </a:r>
          </a:p>
          <a:p>
            <a:r>
              <a:rPr lang="en-US" baseline="0" dirty="0"/>
              <a:t>Semantic Depth  - Knowledge captured in the model.</a:t>
            </a:r>
          </a:p>
          <a:p>
            <a:endParaRPr lang="en-US" baseline="0" dirty="0"/>
          </a:p>
          <a:p>
            <a:pPr rtl="0" eaLnBrk="1" fontAlgn="base" hangingPunct="1"/>
            <a:r>
              <a:rPr lang="en-US" sz="1200" kern="1200" dirty="0" err="1">
                <a:solidFill>
                  <a:schemeClr val="tx1"/>
                </a:solidFill>
                <a:latin typeface="+mn-lt"/>
                <a:ea typeface="+mn-ea"/>
                <a:cs typeface="+mn-cs"/>
              </a:rPr>
              <a:t>V2</a:t>
            </a:r>
            <a:r>
              <a:rPr lang="en-US" sz="1200" kern="1200" dirty="0">
                <a:solidFill>
                  <a:schemeClr val="tx1"/>
                </a:solidFill>
                <a:latin typeface="+mn-lt"/>
                <a:ea typeface="+mn-ea"/>
                <a:cs typeface="+mn-cs"/>
              </a:rPr>
              <a:t> old, and limited by it’s own rules (though hugely successful)</a:t>
            </a:r>
          </a:p>
          <a:p>
            <a:pPr rtl="0" eaLnBrk="1" fontAlgn="base" hangingPunct="1"/>
            <a:endParaRPr lang="en-US" sz="1200" kern="1200" dirty="0">
              <a:solidFill>
                <a:schemeClr val="tx1"/>
              </a:solidFill>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   </a:t>
            </a:r>
            <a:r>
              <a:rPr lang="en-US" sz="1200" kern="1200" dirty="0" err="1">
                <a:solidFill>
                  <a:schemeClr val="tx1"/>
                </a:solidFill>
                <a:latin typeface="+mn-lt"/>
                <a:ea typeface="+mn-ea"/>
                <a:cs typeface="+mn-cs"/>
              </a:rPr>
              <a:t>V2</a:t>
            </a:r>
            <a:r>
              <a:rPr lang="en-US" sz="1200" kern="1200" dirty="0">
                <a:solidFill>
                  <a:schemeClr val="tx1"/>
                </a:solidFill>
                <a:latin typeface="+mn-lt"/>
                <a:ea typeface="+mn-ea"/>
                <a:cs typeface="+mn-cs"/>
              </a:rPr>
              <a:t> version 2 messaging. Pipes</a:t>
            </a:r>
            <a:r>
              <a:rPr lang="en-US" sz="1200" kern="1200" baseline="0" dirty="0">
                <a:solidFill>
                  <a:schemeClr val="tx1"/>
                </a:solidFill>
                <a:latin typeface="+mn-lt"/>
                <a:ea typeface="+mn-ea"/>
                <a:cs typeface="+mn-cs"/>
              </a:rPr>
              <a:t> and Hats (</a:t>
            </a:r>
            <a:r>
              <a:rPr lang="en-US" sz="1200" kern="1200" dirty="0" err="1">
                <a:solidFill>
                  <a:schemeClr val="tx1"/>
                </a:solidFill>
                <a:latin typeface="+mn-lt"/>
                <a:ea typeface="+mn-ea"/>
                <a:cs typeface="+mn-cs"/>
              </a:rPr>
              <a:t>EDIfact</a:t>
            </a:r>
            <a:r>
              <a:rPr lang="en-US" sz="1200" kern="1200" dirty="0">
                <a:solidFill>
                  <a:schemeClr val="tx1"/>
                </a:solidFill>
                <a:latin typeface="+mn-lt"/>
                <a:ea typeface="+mn-ea"/>
                <a:cs typeface="+mn-cs"/>
              </a:rPr>
              <a:t>) format – 25 yrs old.</a:t>
            </a:r>
            <a:r>
              <a:rPr lang="en-US" sz="1200" kern="1200" baseline="0" dirty="0">
                <a:solidFill>
                  <a:schemeClr val="tx1"/>
                </a:solidFill>
                <a:latin typeface="+mn-lt"/>
                <a:ea typeface="+mn-ea"/>
                <a:cs typeface="+mn-cs"/>
              </a:rPr>
              <a:t>  Very implementation specific so no two implementations are the same which leads to      the need for integration engines to coax interoperability.    </a:t>
            </a:r>
            <a:r>
              <a:rPr lang="en-US" sz="1200" kern="1200" dirty="0">
                <a:solidFill>
                  <a:schemeClr val="tx1"/>
                </a:solidFill>
                <a:latin typeface="+mn-lt"/>
                <a:ea typeface="+mn-ea"/>
                <a:cs typeface="+mn-cs"/>
              </a:rPr>
              <a:t>Doesn’t scale well across organization boundaries</a:t>
            </a:r>
          </a:p>
          <a:p>
            <a:pPr rtl="0" eaLnBrk="1" fontAlgn="base" hangingPunct="1"/>
            <a:endParaRPr lang="en-US" sz="1200" dirty="0"/>
          </a:p>
          <a:p>
            <a:pPr rtl="0" eaLnBrk="1" fontAlgn="base" hangingPunct="1"/>
            <a:r>
              <a:rPr lang="en-US" sz="1200" kern="1200" dirty="0" err="1">
                <a:solidFill>
                  <a:schemeClr val="tx1"/>
                </a:solidFill>
                <a:latin typeface="+mn-lt"/>
                <a:ea typeface="+mn-ea"/>
                <a:cs typeface="+mn-cs"/>
              </a:rPr>
              <a:t>V3</a:t>
            </a:r>
            <a:r>
              <a:rPr lang="en-US" sz="1200" kern="1200" dirty="0">
                <a:solidFill>
                  <a:schemeClr val="tx1"/>
                </a:solidFill>
                <a:latin typeface="+mn-lt"/>
                <a:ea typeface="+mn-ea"/>
                <a:cs typeface="+mn-cs"/>
              </a:rPr>
              <a:t> too slow and too hard</a:t>
            </a: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 </a:t>
            </a:r>
            <a:r>
              <a:rPr lang="en-US" sz="1200" b="0" i="0" kern="1200" dirty="0">
                <a:solidFill>
                  <a:schemeClr val="tx1"/>
                </a:solidFill>
                <a:latin typeface="+mn-lt"/>
                <a:ea typeface="+mn-ea"/>
                <a:cs typeface="+mn-cs"/>
              </a:rPr>
              <a:t>3-7+ years for a domain to become normative.</a:t>
            </a:r>
            <a:r>
              <a:rPr lang="en-US" sz="1200" b="0" i="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V3</a:t>
            </a:r>
            <a:r>
              <a:rPr lang="en-US" sz="1200" kern="1200" baseline="0" dirty="0">
                <a:solidFill>
                  <a:schemeClr val="tx1"/>
                </a:solidFill>
                <a:latin typeface="+mn-lt"/>
                <a:ea typeface="+mn-ea"/>
                <a:cs typeface="+mn-cs"/>
              </a:rPr>
              <a:t> messaging not widely implemented.  Robust modeling but complex and opaque and thus hard to implement. ( for example the content is</a:t>
            </a:r>
            <a:r>
              <a:rPr lang="en-US" sz="1200" b="0" i="0" kern="1200" dirty="0">
                <a:solidFill>
                  <a:schemeClr val="tx1"/>
                </a:solidFill>
                <a:latin typeface="+mn-lt"/>
                <a:ea typeface="+mn-ea"/>
                <a:cs typeface="+mn-cs"/>
              </a:rPr>
              <a:t> cluttered with semantic structures )</a:t>
            </a:r>
            <a:endParaRPr lang="en-US" sz="1200" kern="1200" baseline="0" dirty="0">
              <a:solidFill>
                <a:schemeClr val="tx1"/>
              </a:solidFill>
              <a:latin typeface="+mn-lt"/>
              <a:ea typeface="+mn-ea"/>
              <a:cs typeface="+mn-cs"/>
            </a:endParaRPr>
          </a:p>
          <a:p>
            <a:pPr rtl="0" eaLnBrk="1" fontAlgn="base" hangingPunct="1"/>
            <a:endParaRPr lang="en-US" sz="1200" kern="1200" dirty="0">
              <a:solidFill>
                <a:schemeClr val="tx1"/>
              </a:solidFill>
              <a:latin typeface="+mn-lt"/>
              <a:ea typeface="+mn-ea"/>
              <a:cs typeface="+mn-cs"/>
            </a:endParaRPr>
          </a:p>
          <a:p>
            <a:pPr rtl="0" eaLnBrk="1" fontAlgn="base" hangingPunct="1"/>
            <a:endParaRPr lang="en-US" dirty="0"/>
          </a:p>
          <a:p>
            <a:pPr rtl="0" eaLnBrk="1" fontAlgn="base" hangingPunct="1"/>
            <a:r>
              <a:rPr lang="en-US" sz="1200" kern="1200" dirty="0" err="1">
                <a:solidFill>
                  <a:schemeClr val="tx1"/>
                </a:solidFill>
                <a:latin typeface="+mn-lt"/>
                <a:ea typeface="+mn-ea"/>
                <a:cs typeface="+mn-cs"/>
              </a:rPr>
              <a:t>CDA</a:t>
            </a:r>
            <a:r>
              <a:rPr lang="en-US" sz="1200" kern="1200" dirty="0">
                <a:solidFill>
                  <a:schemeClr val="tx1"/>
                </a:solidFill>
                <a:latin typeface="+mn-lt"/>
                <a:ea typeface="+mn-ea"/>
                <a:cs typeface="+mn-cs"/>
              </a:rPr>
              <a:t> has success, but both limited and too hard</a:t>
            </a:r>
          </a:p>
          <a:p>
            <a:pPr rtl="0" eaLnBrk="1" fontAlgn="base" hangingPunct="1"/>
            <a:endParaRPr lang="en-US" dirty="0"/>
          </a:p>
          <a:p>
            <a:pPr rtl="0" eaLnBrk="1" fontAlgn="base" hangingPunct="1"/>
            <a:r>
              <a:rPr lang="en-US" sz="1200" kern="1200" dirty="0">
                <a:solidFill>
                  <a:schemeClr val="tx1"/>
                </a:solidFill>
                <a:latin typeface="+mn-lt"/>
                <a:ea typeface="+mn-ea"/>
                <a:cs typeface="+mn-cs"/>
              </a:rPr>
              <a:t>+ Different contexts of interoperability </a:t>
            </a:r>
            <a:r>
              <a:rPr lang="en-US" sz="1200" kern="1200" dirty="0">
                <a:solidFill>
                  <a:schemeClr val="tx1"/>
                </a:solidFill>
                <a:latin typeface="+mn-lt"/>
                <a:ea typeface="+mn-ea"/>
                <a:cs typeface="+mn-cs"/>
                <a:sym typeface="Wingdings"/>
              </a:rPr>
              <a:t></a:t>
            </a:r>
            <a:r>
              <a:rPr lang="en-US" sz="1200" kern="1200" dirty="0">
                <a:solidFill>
                  <a:schemeClr val="tx1"/>
                </a:solidFill>
                <a:latin typeface="+mn-lt"/>
                <a:ea typeface="+mn-ea"/>
                <a:cs typeface="+mn-cs"/>
              </a:rPr>
              <a:t> different representations that aren’t compatible</a:t>
            </a:r>
            <a:endParaRPr lang="en-US" dirty="0"/>
          </a:p>
          <a:p>
            <a:pPr rtl="0" eaLnBrk="1" fontAlgn="base" hangingPunct="1"/>
            <a:endParaRPr lang="en-US" sz="1200" kern="1200" dirty="0">
              <a:solidFill>
                <a:schemeClr val="tx1"/>
              </a:solidFill>
              <a:latin typeface="+mn-lt"/>
              <a:ea typeface="+mn-ea"/>
              <a:cs typeface="+mn-cs"/>
            </a:endParaRPr>
          </a:p>
          <a:p>
            <a:pPr rtl="0" eaLnBrk="1" fontAlgn="base" hangingPunct="1"/>
            <a:r>
              <a:rPr lang="en-US" sz="1200" kern="1200" dirty="0">
                <a:solidFill>
                  <a:schemeClr val="tx1"/>
                </a:solidFill>
                <a:latin typeface="+mn-lt"/>
                <a:ea typeface="+mn-ea"/>
                <a:cs typeface="+mn-cs"/>
              </a:rPr>
              <a:t>Nothing suitable for light-weight integration  or for Health 2.0 (</a:t>
            </a:r>
            <a:r>
              <a:rPr lang="en-US" sz="1200" kern="1200" dirty="0" err="1">
                <a:solidFill>
                  <a:schemeClr val="tx1"/>
                </a:solidFill>
                <a:latin typeface="+mn-lt"/>
                <a:ea typeface="+mn-ea"/>
                <a:cs typeface="+mn-cs"/>
              </a:rPr>
              <a:t>WIKIpedia</a:t>
            </a:r>
            <a:r>
              <a:rPr lang="en-US" sz="1200" kern="1200" dirty="0">
                <a:solidFill>
                  <a:schemeClr val="tx1"/>
                </a:solidFill>
                <a:latin typeface="+mn-lt"/>
                <a:ea typeface="+mn-ea"/>
                <a:cs typeface="+mn-cs"/>
              </a:rPr>
              <a:t>:</a:t>
            </a:r>
            <a:r>
              <a:rPr lang="en-US" sz="1200" kern="1200" baseline="0" dirty="0">
                <a:solidFill>
                  <a:schemeClr val="tx1"/>
                </a:solidFill>
                <a:latin typeface="+mn-lt"/>
                <a:ea typeface="+mn-ea"/>
                <a:cs typeface="+mn-cs"/>
              </a:rPr>
              <a:t> “</a:t>
            </a:r>
            <a:r>
              <a:rPr lang="en-US" dirty="0"/>
              <a:t>While the "2.0" moniker was originally associated with concepts like social networking, collaboration, openness, and participation,</a:t>
            </a:r>
            <a:r>
              <a:rPr lang="en-US" b="0" i="0" baseline="30000" dirty="0">
                <a:hlinkClick r:id="rId3"/>
              </a:rPr>
              <a:t>[5]</a:t>
            </a:r>
            <a:r>
              <a:rPr lang="en-US" dirty="0"/>
              <a:t> in recent years the use of Health 2.0 has migrated to mean the role of </a:t>
            </a:r>
            <a:r>
              <a:rPr lang="en-US" dirty="0" err="1"/>
              <a:t>Saas</a:t>
            </a:r>
            <a:r>
              <a:rPr lang="en-US" dirty="0"/>
              <a:t> &amp; Cloud-based technologies and their associated applications on multiple devices. Health 2.0 describes the integration of these into much of general clinical and administrative workflow in health care.”</a:t>
            </a:r>
            <a:endParaRPr lang="en-US" sz="1200" kern="1200" dirty="0">
              <a:solidFill>
                <a:schemeClr val="tx1"/>
              </a:solidFill>
              <a:latin typeface="+mn-lt"/>
              <a:ea typeface="+mn-ea"/>
              <a:cs typeface="+mn-cs"/>
            </a:endParaRPr>
          </a:p>
          <a:p>
            <a:pPr rtl="0" eaLnBrk="1" fontAlgn="auto" latinLnBrk="0" hangingPunct="1"/>
            <a:endParaRPr lang="en-US" sz="1200" kern="1200" dirty="0">
              <a:solidFill>
                <a:schemeClr val="tx1"/>
              </a:solidFill>
              <a:latin typeface="+mn-lt"/>
              <a:ea typeface="+mn-ea"/>
              <a:cs typeface="+mn-cs"/>
            </a:endParaRPr>
          </a:p>
          <a:p>
            <a:r>
              <a:rPr lang="en-US" baseline="0" dirty="0"/>
              <a:t>Question is how to get both semantic depth and ease of implementation?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a:t>
            </a:fld>
            <a:endParaRPr lang="en-CA" dirty="0"/>
          </a:p>
        </p:txBody>
      </p:sp>
    </p:spTree>
    <p:extLst>
      <p:ext uri="{BB962C8B-B14F-4D97-AF65-F5344CB8AC3E}">
        <p14:creationId xmlns:p14="http://schemas.microsoft.com/office/powerpoint/2010/main" val="18673359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95</a:t>
            </a:fld>
            <a:endParaRPr lang="en-CA" dirty="0"/>
          </a:p>
        </p:txBody>
      </p:sp>
    </p:spTree>
    <p:extLst>
      <p:ext uri="{BB962C8B-B14F-4D97-AF65-F5344CB8AC3E}">
        <p14:creationId xmlns:p14="http://schemas.microsoft.com/office/powerpoint/2010/main" val="8298225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FHIR = set of data models, syntax for exchange, standard interface for exchange, implementation guidelines and mechanism of </a:t>
            </a:r>
            <a:r>
              <a:rPr lang="en-CA" dirty="0" err="1"/>
              <a:t>specializationdata</a:t>
            </a:r>
            <a:r>
              <a:rPr lang="en-CA" dirty="0"/>
              <a:t> model plus and API and conformance and extension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96</a:t>
            </a:fld>
            <a:endParaRPr lang="en-CA" dirty="0"/>
          </a:p>
        </p:txBody>
      </p:sp>
    </p:spTree>
    <p:extLst>
      <p:ext uri="{BB962C8B-B14F-4D97-AF65-F5344CB8AC3E}">
        <p14:creationId xmlns:p14="http://schemas.microsoft.com/office/powerpoint/2010/main" val="29089153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3775" cy="3417888"/>
          </a:xfrm>
        </p:spPr>
      </p:sp>
      <p:sp>
        <p:nvSpPr>
          <p:cNvPr id="3" name="Notes Placeholder 2"/>
          <p:cNvSpPr>
            <a:spLocks noGrp="1"/>
          </p:cNvSpPr>
          <p:nvPr>
            <p:ph type="body" idx="1"/>
          </p:nvPr>
        </p:nvSpPr>
        <p:spPr/>
        <p:txBody>
          <a:bodyPr/>
          <a:lstStyle/>
          <a:p>
            <a:r>
              <a:rPr lang="en-US" dirty="0"/>
              <a:t>James Agnew –</a:t>
            </a:r>
            <a:r>
              <a:rPr lang="en-US" baseline="0" dirty="0"/>
              <a:t> HAPI</a:t>
            </a:r>
          </a:p>
          <a:p>
            <a:endParaRPr lang="en-US" baseline="0" dirty="0"/>
          </a:p>
          <a:p>
            <a:r>
              <a:rPr lang="en-US" dirty="0"/>
              <a:t>3)Benefits </a:t>
            </a:r>
          </a:p>
          <a:p>
            <a:r>
              <a:rPr lang="en-US" dirty="0"/>
              <a:t>   a) reuse vs build from scratch  </a:t>
            </a:r>
          </a:p>
          <a:p>
            <a:r>
              <a:rPr lang="en-US" dirty="0"/>
              <a:t>   b) flexible  ( extensions )  </a:t>
            </a:r>
          </a:p>
          <a:p>
            <a:r>
              <a:rPr lang="en-US" dirty="0"/>
              <a:t>   c) lower </a:t>
            </a:r>
            <a:r>
              <a:rPr lang="en-US" dirty="0" err="1"/>
              <a:t>dev</a:t>
            </a:r>
            <a:r>
              <a:rPr lang="en-US" dirty="0"/>
              <a:t> costs ( more accessible to developers and quicker to implement)</a:t>
            </a:r>
          </a:p>
          <a:p>
            <a:r>
              <a:rPr lang="en-US"/>
              <a:t>   </a:t>
            </a:r>
            <a:r>
              <a:rPr lang="en-US" dirty="0"/>
              <a:t>d) focus on other things that may be return on your investment  </a:t>
            </a:r>
          </a:p>
          <a:p>
            <a:r>
              <a:rPr lang="en-US" dirty="0"/>
              <a:t>     1) GUI </a:t>
            </a:r>
          </a:p>
          <a:p>
            <a:r>
              <a:rPr lang="en-US" dirty="0"/>
              <a:t>      2) Customer Service</a:t>
            </a:r>
          </a:p>
          <a:p>
            <a:r>
              <a:rPr lang="en-US" dirty="0"/>
              <a:t>      3) Marketing </a:t>
            </a:r>
          </a:p>
          <a:p>
            <a:endParaRPr lang="en-US" dirty="0"/>
          </a:p>
          <a:p>
            <a:endParaRPr lang="en-US" dirty="0"/>
          </a:p>
          <a:p>
            <a:r>
              <a:rPr lang="en-US" dirty="0"/>
              <a:t> 4)Answer to the question " if we build it - will they come? " </a:t>
            </a:r>
          </a:p>
          <a:p>
            <a:endParaRPr lang="en-US" dirty="0"/>
          </a:p>
          <a:p>
            <a:r>
              <a:rPr lang="en-US" dirty="0"/>
              <a:t>   a) key is documentation and ease of access over the technical specifications.</a:t>
            </a:r>
          </a:p>
        </p:txBody>
      </p:sp>
    </p:spTree>
    <p:extLst>
      <p:ext uri="{BB962C8B-B14F-4D97-AF65-F5344CB8AC3E}">
        <p14:creationId xmlns:p14="http://schemas.microsoft.com/office/powerpoint/2010/main" val="10412925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3775" cy="3417888"/>
          </a:xfrm>
        </p:spPr>
      </p:sp>
      <p:sp>
        <p:nvSpPr>
          <p:cNvPr id="3" name="Notes Placeholder 2"/>
          <p:cNvSpPr>
            <a:spLocks noGrp="1"/>
          </p:cNvSpPr>
          <p:nvPr>
            <p:ph type="body" idx="1"/>
          </p:nvPr>
        </p:nvSpPr>
        <p:spPr/>
        <p:txBody>
          <a:bodyPr/>
          <a:lstStyle/>
          <a:p>
            <a:r>
              <a:rPr lang="en-US" dirty="0"/>
              <a:t>James Agnew –</a:t>
            </a:r>
            <a:r>
              <a:rPr lang="en-US" baseline="0" dirty="0"/>
              <a:t> HAPI</a:t>
            </a:r>
          </a:p>
          <a:p>
            <a:endParaRPr lang="en-US" baseline="0" dirty="0"/>
          </a:p>
          <a:p>
            <a:r>
              <a:rPr lang="en-US" dirty="0"/>
              <a:t>3)Benefits </a:t>
            </a:r>
          </a:p>
          <a:p>
            <a:r>
              <a:rPr lang="en-US" dirty="0"/>
              <a:t>   a) reuse vs build from scratch  </a:t>
            </a:r>
          </a:p>
          <a:p>
            <a:r>
              <a:rPr lang="en-US" dirty="0"/>
              <a:t>   b) flexible  ( extensions )  </a:t>
            </a:r>
          </a:p>
          <a:p>
            <a:r>
              <a:rPr lang="en-US" dirty="0"/>
              <a:t>   c) lower </a:t>
            </a:r>
            <a:r>
              <a:rPr lang="en-US" dirty="0" err="1"/>
              <a:t>dev</a:t>
            </a:r>
            <a:r>
              <a:rPr lang="en-US" dirty="0"/>
              <a:t> costs ( more accessible to developers and quicker to implement)</a:t>
            </a:r>
          </a:p>
          <a:p>
            <a:r>
              <a:rPr lang="en-US"/>
              <a:t>   </a:t>
            </a:r>
            <a:r>
              <a:rPr lang="en-US" dirty="0"/>
              <a:t>d) focus on other things that may be return on your investment  </a:t>
            </a:r>
          </a:p>
          <a:p>
            <a:r>
              <a:rPr lang="en-US" dirty="0"/>
              <a:t>     1) GUI </a:t>
            </a:r>
          </a:p>
          <a:p>
            <a:r>
              <a:rPr lang="en-US" dirty="0"/>
              <a:t>      2) Customer Service</a:t>
            </a:r>
          </a:p>
          <a:p>
            <a:r>
              <a:rPr lang="en-US" dirty="0"/>
              <a:t>      3) Marketing </a:t>
            </a:r>
          </a:p>
          <a:p>
            <a:endParaRPr lang="en-US" dirty="0"/>
          </a:p>
          <a:p>
            <a:endParaRPr lang="en-US" dirty="0"/>
          </a:p>
          <a:p>
            <a:r>
              <a:rPr lang="en-US" dirty="0"/>
              <a:t> 4)Answer to the question " if we build it - will they come? " </a:t>
            </a:r>
          </a:p>
          <a:p>
            <a:endParaRPr lang="en-US" dirty="0"/>
          </a:p>
          <a:p>
            <a:r>
              <a:rPr lang="en-US" dirty="0"/>
              <a:t>   a) key is documentation and ease of access over the technical specifications.</a:t>
            </a:r>
          </a:p>
        </p:txBody>
      </p:sp>
    </p:spTree>
    <p:extLst>
      <p:ext uri="{BB962C8B-B14F-4D97-AF65-F5344CB8AC3E}">
        <p14:creationId xmlns:p14="http://schemas.microsoft.com/office/powerpoint/2010/main" val="24520719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99</a:t>
            </a:fld>
            <a:endParaRPr lang="en-CA"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much integration do you need? Nx2 – twice what you have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100</a:t>
            </a:fld>
            <a:endParaRPr lang="en-CA" dirty="0"/>
          </a:p>
        </p:txBody>
      </p:sp>
    </p:spTree>
    <p:extLst>
      <p:ext uri="{BB962C8B-B14F-4D97-AF65-F5344CB8AC3E}">
        <p14:creationId xmlns:p14="http://schemas.microsoft.com/office/powerpoint/2010/main" val="6000455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I’m afraid we jumped the gun with this poll, but pretend its kind of like a “pretest” that we used to get in middle school  </a:t>
            </a:r>
            <a:r>
              <a:rPr lang="en-US" dirty="0">
                <a:sym typeface="Wingdings" pitchFamily="2" charset="2"/>
              </a:rPr>
              <a:t>.</a:t>
            </a:r>
          </a:p>
          <a:p>
            <a:endParaRPr lang="en-US" dirty="0"/>
          </a:p>
          <a:p>
            <a:r>
              <a:rPr lang="en-US" dirty="0"/>
              <a:t>How will open API technology (FHIR) most benefit Health IT?</a:t>
            </a:r>
          </a:p>
          <a:p>
            <a:pPr lvl="0"/>
            <a:r>
              <a:rPr lang="en-US" dirty="0"/>
              <a:t>1 eHealth data exchange</a:t>
            </a:r>
          </a:p>
          <a:p>
            <a:pPr lvl="0"/>
            <a:r>
              <a:rPr lang="en-US" dirty="0"/>
              <a:t>2. Embedded apps in EHR</a:t>
            </a:r>
          </a:p>
          <a:p>
            <a:pPr lvl="0"/>
            <a:r>
              <a:rPr lang="en-US" dirty="0"/>
              <a:t>3. Mobile access for clinicians</a:t>
            </a:r>
          </a:p>
          <a:p>
            <a:pPr marL="225148" indent="-225148">
              <a:buAutoNum type="arabicPeriod" startAt="4"/>
            </a:pPr>
            <a:r>
              <a:rPr lang="en-US" dirty="0"/>
              <a:t>Mobile apps for patients</a:t>
            </a:r>
          </a:p>
          <a:p>
            <a:pPr marL="225148" indent="-225148">
              <a:buAutoNum type="arabicPeriod" startAt="4"/>
            </a:pPr>
            <a:endParaRPr lang="en-US" dirty="0"/>
          </a:p>
          <a:p>
            <a:pPr marL="225148" indent="-225148"/>
            <a:r>
              <a:rPr lang="en-US" dirty="0"/>
              <a:t>We will give you a few minutes to answer  ( and </a:t>
            </a:r>
            <a:r>
              <a:rPr lang="en-US" dirty="0" err="1"/>
              <a:t>google</a:t>
            </a:r>
            <a:r>
              <a:rPr lang="en-US" dirty="0"/>
              <a:t> </a:t>
            </a:r>
            <a:r>
              <a:rPr lang="en-US" dirty="0" err="1"/>
              <a:t>ehealth</a:t>
            </a:r>
            <a:r>
              <a:rPr lang="en-US" dirty="0"/>
              <a:t>  </a:t>
            </a:r>
            <a:r>
              <a:rPr lang="en-US" dirty="0">
                <a:sym typeface="Wingdings" pitchFamily="2" charset="2"/>
              </a:rPr>
              <a:t></a:t>
            </a:r>
            <a:r>
              <a:rPr lang="en-US" dirty="0"/>
              <a:t> (Wikipedia: </a:t>
            </a:r>
            <a:r>
              <a:rPr lang="en-US" b="1" dirty="0" err="1"/>
              <a:t>eHealth</a:t>
            </a:r>
            <a:r>
              <a:rPr lang="en-US" dirty="0"/>
              <a:t> (also written </a:t>
            </a:r>
            <a:r>
              <a:rPr lang="en-US" b="1" dirty="0"/>
              <a:t>e-health</a:t>
            </a:r>
            <a:r>
              <a:rPr lang="en-US" dirty="0"/>
              <a:t>) is a relatively recent term for healthcare practice supported by electronic processes and communication, dating back to at least 1999.</a:t>
            </a:r>
            <a:r>
              <a:rPr lang="en-US" b="0" i="0" baseline="30000" dirty="0">
                <a:hlinkClick r:id="rId3"/>
              </a:rPr>
              <a:t>[1]</a:t>
            </a:r>
            <a:r>
              <a:rPr lang="en-US" dirty="0"/>
              <a:t> Usage of the term varies. A study in 2005 found 51 unique definitions </a:t>
            </a:r>
            <a:r>
              <a:rPr lang="en-US" b="0" i="0" baseline="30000" dirty="0">
                <a:hlinkClick r:id="rId3"/>
              </a:rPr>
              <a:t>[2]</a:t>
            </a:r>
            <a:r>
              <a:rPr lang="en-US" dirty="0"/>
              <a:t>. Some argue that it is interchangeable with </a:t>
            </a:r>
            <a:r>
              <a:rPr lang="en-US" dirty="0">
                <a:hlinkClick r:id="rId4" tooltip="Health informatics"/>
              </a:rPr>
              <a:t>health informatics</a:t>
            </a:r>
            <a:r>
              <a:rPr lang="en-US" dirty="0"/>
              <a:t> with a broad definition covering electronic/digital processes in health</a:t>
            </a:r>
            <a:r>
              <a:rPr lang="en-US" b="0" i="0" baseline="30000" dirty="0">
                <a:hlinkClick r:id="rId3"/>
              </a:rPr>
              <a:t>[3]</a:t>
            </a:r>
            <a:r>
              <a:rPr lang="en-US" dirty="0"/>
              <a:t> while others use it in the narrower sense of healthcare practice using the </a:t>
            </a:r>
            <a:r>
              <a:rPr lang="en-US" dirty="0">
                <a:hlinkClick r:id="rId5" tooltip="Internet"/>
              </a:rPr>
              <a:t>Internet</a:t>
            </a:r>
            <a:r>
              <a:rPr lang="en-US" dirty="0"/>
              <a:t>.</a:t>
            </a:r>
            <a:r>
              <a:rPr lang="en-US" b="0" i="0" baseline="30000" dirty="0">
                <a:hlinkClick r:id="rId3"/>
              </a:rPr>
              <a:t>[4][5][6]</a:t>
            </a:r>
            <a:r>
              <a:rPr lang="en-US" dirty="0"/>
              <a:t> It can also include health applications and links on mobile phones, referred to as </a:t>
            </a:r>
            <a:r>
              <a:rPr lang="en-US" dirty="0">
                <a:hlinkClick r:id="rId6" tooltip="M-health"/>
              </a:rPr>
              <a:t>m-health</a:t>
            </a:r>
            <a:r>
              <a:rPr lang="en-US" dirty="0"/>
              <a:t> or </a:t>
            </a:r>
            <a:r>
              <a:rPr lang="en-US" dirty="0" err="1">
                <a:hlinkClick r:id="rId7" tooltip="MHealth"/>
              </a:rPr>
              <a:t>mHealth</a:t>
            </a:r>
            <a:r>
              <a:rPr lang="en-US" dirty="0"/>
              <a:t>. Since about 2011, the increasing recognition of the need for better cyber-security and regulation may result in the need for these specialized resources to develop safer </a:t>
            </a:r>
            <a:r>
              <a:rPr lang="en-US" dirty="0" err="1"/>
              <a:t>eHealth</a:t>
            </a:r>
            <a:r>
              <a:rPr lang="en-US" dirty="0"/>
              <a:t> solutions that can withstand these growing threats.)</a:t>
            </a:r>
          </a:p>
          <a:p>
            <a:pPr marL="225148" indent="-225148"/>
            <a:endParaRPr lang="en-US" dirty="0"/>
          </a:p>
          <a:p>
            <a:pPr marL="225148" indent="-225148"/>
            <a:r>
              <a:rPr lang="en-US" dirty="0"/>
              <a:t>Transition:  </a:t>
            </a:r>
            <a:r>
              <a:rPr lang="en-US" baseline="0" dirty="0"/>
              <a:t>We are going to close out our presentation with a demonstration app which the </a:t>
            </a:r>
            <a:r>
              <a:rPr lang="en-US" baseline="0" dirty="0" err="1"/>
              <a:t>FHIR</a:t>
            </a:r>
            <a:r>
              <a:rPr lang="en-US" baseline="0" dirty="0"/>
              <a:t> NO and </a:t>
            </a:r>
            <a:r>
              <a:rPr lang="en-US" baseline="0" dirty="0" err="1"/>
              <a:t>Obs</a:t>
            </a:r>
            <a:r>
              <a:rPr lang="en-US" baseline="0" dirty="0"/>
              <a:t> resource </a:t>
            </a:r>
            <a:endParaRPr lang="en-US" dirty="0"/>
          </a:p>
          <a:p>
            <a:pPr marL="225148" indent="-225148"/>
            <a:endParaRPr lang="en-US" dirty="0"/>
          </a:p>
        </p:txBody>
      </p:sp>
      <p:sp>
        <p:nvSpPr>
          <p:cNvPr id="4" name="Slide Number Placeholder 3"/>
          <p:cNvSpPr>
            <a:spLocks noGrp="1"/>
          </p:cNvSpPr>
          <p:nvPr>
            <p:ph type="sldNum" sz="quarter" idx="10"/>
          </p:nvPr>
        </p:nvSpPr>
        <p:spPr/>
        <p:txBody>
          <a:bodyPr/>
          <a:lstStyle/>
          <a:p>
            <a:fld id="{F50E7AAB-77A6-4915-B78E-53B5382A90E8}" type="slidenum">
              <a:rPr lang="en-US" smtClean="0"/>
              <a:pPr/>
              <a:t>101</a:t>
            </a:fld>
            <a:endParaRPr lang="en-US"/>
          </a:p>
        </p:txBody>
      </p:sp>
    </p:spTree>
    <p:extLst>
      <p:ext uri="{BB962C8B-B14F-4D97-AF65-F5344CB8AC3E}">
        <p14:creationId xmlns:p14="http://schemas.microsoft.com/office/powerpoint/2010/main" val="26871321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a:t>
            </a:r>
            <a:r>
              <a:rPr lang="en-US" baseline="0" dirty="0" err="1"/>
              <a:t>FHIR</a:t>
            </a:r>
            <a:r>
              <a:rPr lang="en-US" baseline="0" dirty="0"/>
              <a:t> specification throughout this tutorial.  Try to tie the topic into the spec and where the information can be found.  So slides such as the following will be interspersed into the discussion as cues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102</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What is an (restful) API (Application Programming Interface)?  Set of services</a:t>
            </a:r>
            <a:r>
              <a:rPr lang="en-US" baseline="0" dirty="0"/>
              <a:t> between machines ( like browsing the web only instead of a human at one end you have 2 machines communicating) In other words an API packages and ships information between places.  This can mean if you publish your API you can open up you data and functionality to other developers both internally and externally.  For example Amazon API can be used by a third party.  </a:t>
            </a:r>
            <a:endParaRPr lang="en-US" dirty="0"/>
          </a:p>
          <a:p>
            <a:endParaRPr lang="en-US" dirty="0"/>
          </a:p>
          <a:p>
            <a:r>
              <a:rPr lang="en-US" sz="1200" b="0" i="0" kern="1200" dirty="0">
                <a:solidFill>
                  <a:schemeClr val="tx1"/>
                </a:solidFill>
                <a:latin typeface="+mn-lt"/>
                <a:ea typeface="+mn-ea"/>
                <a:cs typeface="+mn-cs"/>
              </a:rPr>
              <a:t>REST (</a:t>
            </a:r>
            <a:r>
              <a:rPr lang="en-US" sz="1200" b="0" i="0" kern="1200" dirty="0" err="1">
                <a:solidFill>
                  <a:schemeClr val="tx1"/>
                </a:solidFill>
                <a:latin typeface="+mn-lt"/>
                <a:ea typeface="+mn-ea"/>
                <a:cs typeface="+mn-cs"/>
              </a:rPr>
              <a:t>REpresentational</a:t>
            </a:r>
            <a:r>
              <a:rPr lang="en-US" sz="1200" b="0" i="0" kern="1200" dirty="0">
                <a:solidFill>
                  <a:schemeClr val="tx1"/>
                </a:solidFill>
                <a:latin typeface="+mn-lt"/>
                <a:ea typeface="+mn-ea"/>
                <a:cs typeface="+mn-cs"/>
              </a:rPr>
              <a:t> State Transfer) is an architectural style  </a:t>
            </a:r>
            <a:r>
              <a:rPr lang="en-US" sz="1200" b="0" i="0" kern="1200" dirty="0" err="1">
                <a:solidFill>
                  <a:schemeClr val="tx1"/>
                </a:solidFill>
                <a:latin typeface="+mn-lt"/>
                <a:ea typeface="+mn-ea"/>
                <a:cs typeface="+mn-cs"/>
              </a:rPr>
              <a:t>RESTful</a:t>
            </a:r>
            <a:r>
              <a:rPr lang="en-US" sz="1200" b="0" i="0" kern="1200" baseline="0" dirty="0">
                <a:solidFill>
                  <a:schemeClr val="tx1"/>
                </a:solidFill>
                <a:latin typeface="+mn-lt"/>
                <a:ea typeface="+mn-ea"/>
                <a:cs typeface="+mn-cs"/>
              </a:rPr>
              <a:t> is an implementation based upon REST.</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a:t>
            </a:fld>
            <a:endParaRPr lang="en-CA" dirty="0"/>
          </a:p>
        </p:txBody>
      </p:sp>
    </p:spTree>
    <p:extLst>
      <p:ext uri="{BB962C8B-B14F-4D97-AF65-F5344CB8AC3E}">
        <p14:creationId xmlns:p14="http://schemas.microsoft.com/office/powerpoint/2010/main" val="989529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Goal of </a:t>
            </a:r>
            <a:r>
              <a:rPr lang="en-US" dirty="0" err="1"/>
              <a:t>STU3</a:t>
            </a:r>
            <a:r>
              <a:rPr lang="en-US" baseline="0" dirty="0"/>
              <a:t> in late 2016/</a:t>
            </a:r>
            <a:r>
              <a:rPr lang="en-US" baseline="0" dirty="0" err="1"/>
              <a:t>early2017</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a:t>
            </a:fld>
            <a:endParaRPr lang="en-CA" dirty="0"/>
          </a:p>
        </p:txBody>
      </p:sp>
    </p:spTree>
    <p:extLst>
      <p:ext uri="{BB962C8B-B14F-4D97-AF65-F5344CB8AC3E}">
        <p14:creationId xmlns:p14="http://schemas.microsoft.com/office/powerpoint/2010/main" val="9121374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203200" y="152400"/>
            <a:ext cx="11785600" cy="6477000"/>
            <a:chOff x="240" y="288"/>
            <a:chExt cx="5290" cy="3504"/>
          </a:xfrm>
        </p:grpSpPr>
        <p:sp>
          <p:nvSpPr>
            <p:cNvPr id="5" name="Rectangle 3"/>
            <p:cNvSpPr>
              <a:spLocks noChangeArrowheads="1"/>
            </p:cNvSpPr>
            <p:nvPr/>
          </p:nvSpPr>
          <p:spPr bwMode="blackWhite">
            <a:xfrm>
              <a:off x="240" y="288"/>
              <a:ext cx="5290" cy="3504"/>
            </a:xfrm>
            <a:prstGeom prst="rect">
              <a:avLst/>
            </a:prstGeom>
            <a:solidFill>
              <a:schemeClr val="bg1"/>
            </a:solidFill>
            <a:ln w="50800">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6"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a:extLst>
              <a:ext uri="{909E8E84-426E-40dd-AFC4-6F175D3DCCD1}">
                <a14:hiddenFill xmlns="" xmlns:a14="http://schemas.microsoft.com/office/drawing/2010/main">
                  <a:solidFill>
                    <a:schemeClr val="tx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7" name="Line 5"/>
            <p:cNvSpPr>
              <a:spLocks noChangeShapeType="1"/>
            </p:cNvSpPr>
            <p:nvPr/>
          </p:nvSpPr>
          <p:spPr bwMode="auto">
            <a:xfrm>
              <a:off x="576" y="2256"/>
              <a:ext cx="4608" cy="0"/>
            </a:xfrm>
            <a:prstGeom prst="line">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AU" sz="1800" dirty="0"/>
            </a:p>
          </p:txBody>
        </p:sp>
      </p:grpSp>
      <p:sp>
        <p:nvSpPr>
          <p:cNvPr id="8" name="Rectangle 12"/>
          <p:cNvSpPr>
            <a:spLocks noChangeArrowheads="1"/>
          </p:cNvSpPr>
          <p:nvPr/>
        </p:nvSpPr>
        <p:spPr bwMode="auto">
          <a:xfrm>
            <a:off x="0" y="6629400"/>
            <a:ext cx="12192000" cy="2154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sz="800" b="1" dirty="0"/>
              <a:t>       © 2017 HL7 ® International. Licensed</a:t>
            </a:r>
            <a:r>
              <a:rPr lang="en-US" sz="800" b="1" baseline="0" dirty="0"/>
              <a:t> under Creative Commons</a:t>
            </a:r>
            <a:r>
              <a:rPr lang="en-US" sz="800" b="1" dirty="0"/>
              <a:t>. HL7 &amp; Health Level Seven are registered trademarks of Health Level Seven International. Reg. U.S. TM Office.</a:t>
            </a:r>
          </a:p>
        </p:txBody>
      </p:sp>
      <p:pic>
        <p:nvPicPr>
          <p:cNvPr id="9" name="Picture 13" descr="HL7 Internationa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371" y="304800"/>
            <a:ext cx="1479549"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798" name="Rectangle 6"/>
          <p:cNvSpPr>
            <a:spLocks noGrp="1" noChangeArrowheads="1"/>
          </p:cNvSpPr>
          <p:nvPr>
            <p:ph type="ctrTitle"/>
          </p:nvPr>
        </p:nvSpPr>
        <p:spPr>
          <a:xfrm>
            <a:off x="1625600" y="838200"/>
            <a:ext cx="9042400" cy="2559050"/>
          </a:xfrm>
        </p:spPr>
        <p:txBody>
          <a:bodyPr anchorCtr="1"/>
          <a:lstStyle>
            <a:lvl1pPr algn="ctr">
              <a:defRPr sz="5600"/>
            </a:lvl1pPr>
          </a:lstStyle>
          <a:p>
            <a:pPr lvl="0"/>
            <a:r>
              <a:rPr lang="en-US" noProof="0"/>
              <a:t>Click to edit Master title style</a:t>
            </a:r>
          </a:p>
        </p:txBody>
      </p:sp>
      <p:sp>
        <p:nvSpPr>
          <p:cNvPr id="33799" name="Rectangle 7"/>
          <p:cNvSpPr>
            <a:spLocks noGrp="1" noChangeArrowheads="1"/>
          </p:cNvSpPr>
          <p:nvPr>
            <p:ph type="subTitle" idx="1"/>
          </p:nvPr>
        </p:nvSpPr>
        <p:spPr>
          <a:xfrm>
            <a:off x="1828800" y="3962400"/>
            <a:ext cx="8534400" cy="1873250"/>
          </a:xfrm>
        </p:spPr>
        <p:txBody>
          <a:bodyPr/>
          <a:lstStyle>
            <a:lvl1pPr marL="0" indent="0" algn="ctr">
              <a:buFont typeface="Wingdings" pitchFamily="2" charset="2"/>
              <a:buNone/>
              <a:defRPr sz="3000"/>
            </a:lvl1pPr>
          </a:lstStyle>
          <a:p>
            <a:pPr lvl="0"/>
            <a:r>
              <a:rPr lang="en-US" noProof="0"/>
              <a:t>Click to edit Master subtitle style</a:t>
            </a:r>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9480376" y="260649"/>
            <a:ext cx="2305515" cy="1252151"/>
          </a:xfrm>
          <a:prstGeom prst="rect">
            <a:avLst/>
          </a:prstGeom>
        </p:spPr>
      </p:pic>
      <p:pic>
        <p:nvPicPr>
          <p:cNvPr id="11" name="Picture 4" descr="Creative Commons Licence"/>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87020" y="6192776"/>
            <a:ext cx="1117600" cy="2952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1907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10502159" y="5565993"/>
            <a:ext cx="1344149"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1371" y="304800"/>
            <a:ext cx="1479549"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02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7"/>
            <a:ext cx="8736971" cy="1152128"/>
          </a:xfrm>
        </p:spPr>
        <p:txBody>
          <a:bodyPr anchor="ct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63856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828800"/>
            <a:ext cx="54864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8800"/>
            <a:ext cx="54864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55576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6"/>
            <a:ext cx="8736971" cy="115212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23392" y="1709118"/>
            <a:ext cx="5386917"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358032"/>
            <a:ext cx="5386917"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09118"/>
            <a:ext cx="5389033"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358032"/>
            <a:ext cx="5389033"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847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431371" y="252899"/>
            <a:ext cx="11425269"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431371" y="332657"/>
            <a:ext cx="8736971"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9678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159563" y="6501343"/>
            <a:ext cx="8256917" cy="192021"/>
          </a:xfrm>
          <a:prstGeom prst="rect">
            <a:avLst/>
          </a:prstGeom>
        </p:spPr>
        <p:txBody>
          <a:bodyPr/>
          <a:lstStyle/>
          <a:p>
            <a:endParaRPr lang="nl-NL" dirty="0"/>
          </a:p>
        </p:txBody>
      </p:sp>
      <p:sp>
        <p:nvSpPr>
          <p:cNvPr id="4" name="Slide Number Placeholder 3"/>
          <p:cNvSpPr>
            <a:spLocks noGrp="1"/>
          </p:cNvSpPr>
          <p:nvPr>
            <p:ph type="sldNum" sz="quarter" idx="12"/>
          </p:nvPr>
        </p:nvSpPr>
        <p:spPr>
          <a:xfrm>
            <a:off x="10416480" y="6501343"/>
            <a:ext cx="1741984" cy="192021"/>
          </a:xfrm>
          <a:prstGeom prst="rect">
            <a:avLst/>
          </a:prstGeom>
        </p:spPr>
        <p:txBody>
          <a:bodyPr/>
          <a:lstStyle/>
          <a:p>
            <a:fld id="{8698377B-874B-4DB7-8057-E4552B93344F}" type="slidenum">
              <a:rPr lang="nl-NL" smtClean="0"/>
              <a:pPr/>
              <a:t>‹#›</a:t>
            </a:fld>
            <a:endParaRPr lang="nl-NL"/>
          </a:p>
        </p:txBody>
      </p:sp>
    </p:spTree>
    <p:extLst>
      <p:ext uri="{BB962C8B-B14F-4D97-AF65-F5344CB8AC3E}">
        <p14:creationId xmlns:p14="http://schemas.microsoft.com/office/powerpoint/2010/main" val="4110054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203200" y="152400"/>
            <a:ext cx="11785600" cy="6477000"/>
          </a:xfrm>
          <a:prstGeom prst="rect">
            <a:avLst/>
          </a:prstGeom>
          <a:solidFill>
            <a:schemeClr val="bg1"/>
          </a:solidFill>
          <a:ln w="44450">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309034" y="236539"/>
            <a:ext cx="11571817" cy="6289675"/>
          </a:xfrm>
          <a:prstGeom prst="rect">
            <a:avLst/>
          </a:prstGeom>
          <a:solidFill>
            <a:schemeClr val="bg1"/>
          </a:solidFill>
          <a:ln w="9525">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615951" y="1600200"/>
            <a:ext cx="11061700" cy="0"/>
          </a:xfrm>
          <a:prstGeom prst="line">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AU" sz="1800" dirty="0"/>
          </a:p>
        </p:txBody>
      </p:sp>
      <p:sp>
        <p:nvSpPr>
          <p:cNvPr id="1029" name="Rectangle 6"/>
          <p:cNvSpPr>
            <a:spLocks noGrp="1" noChangeArrowheads="1"/>
          </p:cNvSpPr>
          <p:nvPr>
            <p:ph type="title"/>
          </p:nvPr>
        </p:nvSpPr>
        <p:spPr bwMode="auto">
          <a:xfrm>
            <a:off x="431371" y="332657"/>
            <a:ext cx="8736971" cy="11801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30" name="Rectangle 7"/>
          <p:cNvSpPr>
            <a:spLocks noGrp="1" noChangeArrowheads="1"/>
          </p:cNvSpPr>
          <p:nvPr>
            <p:ph type="body" idx="1"/>
          </p:nvPr>
        </p:nvSpPr>
        <p:spPr bwMode="auto">
          <a:xfrm>
            <a:off x="508000" y="1828800"/>
            <a:ext cx="11176000" cy="44805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1" name="Rectangle 13"/>
          <p:cNvSpPr>
            <a:spLocks noChangeArrowheads="1"/>
          </p:cNvSpPr>
          <p:nvPr/>
        </p:nvSpPr>
        <p:spPr bwMode="auto">
          <a:xfrm>
            <a:off x="304800" y="6643688"/>
            <a:ext cx="12192000" cy="2143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sz="800" b="1" dirty="0"/>
              <a:t>© 2017 HL7 ® International. Licensed</a:t>
            </a:r>
            <a:r>
              <a:rPr lang="en-US" sz="800" b="1" baseline="0" dirty="0"/>
              <a:t> under Creative Commons</a:t>
            </a:r>
            <a:r>
              <a:rPr lang="en-US" sz="800" b="1" dirty="0"/>
              <a:t>. HL7 &amp; Health Level Seven are registered trademarks of Health Level Seven International. Reg. U.S. TM Office.</a:t>
            </a:r>
          </a:p>
        </p:txBody>
      </p:sp>
      <p:pic>
        <p:nvPicPr>
          <p:cNvPr id="9" name="Picture 8"/>
          <p:cNvPicPr>
            <a:picLocks noChangeAspect="1"/>
          </p:cNvPicPr>
          <p:nvPr userDrawn="1"/>
        </p:nvPicPr>
        <p:blipFill rotWithShape="1">
          <a:blip r:embed="rId10" cstate="print">
            <a:extLst>
              <a:ext uri="{28A0092B-C50C-407E-A947-70E740481C1C}">
                <a14:useLocalDpi xmlns:a14="http://schemas.microsoft.com/office/drawing/2010/main" val="0"/>
              </a:ext>
            </a:extLst>
          </a:blip>
          <a:srcRect l="27071" t="19101" r="26890" b="29814"/>
          <a:stretch/>
        </p:blipFill>
        <p:spPr>
          <a:xfrm>
            <a:off x="9624392" y="260649"/>
            <a:ext cx="2256944" cy="1252151"/>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64" r:id="rId4"/>
    <p:sldLayoutId id="2147483665" r:id="rId5"/>
    <p:sldLayoutId id="2147483666" r:id="rId6"/>
    <p:sldLayoutId id="2147483667" r:id="rId7"/>
    <p:sldLayoutId id="2147483668" r:id="rId8"/>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37signals/highrise-api"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FHIR/documents/tree/master/presentations/2017-09%20Tutorial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creativecommons.org/licenses/by/3.0/deed.en_GB"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1.wmf"/></Relationships>
</file>

<file path=ppt/slides/_rels/slide25.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3.wmf"/><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hyperlink" Target="http://s.details.loinc.org/LOINC/2339-0.html?sections=Simple"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hyperlink" Target="http://hl7.org/implement/standards/fhir/operations.html" TargetMode="Externa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acme.org/devices/%5bdeviceid%5d/%5balarmid" TargetMode="External"/><Relationship Id="rId2" Type="http://schemas.openxmlformats.org/officeDocument/2006/relationships/hyperlink" Target="http://acme.org/devices/turnOffAlarm" TargetMode="Externa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hyperlink" Target="http://www.healthintersections.com.au/FhirServer/fhirnpp.htm"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69.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1.jpeg"/><Relationship Id="rId4" Type="http://schemas.openxmlformats.org/officeDocument/2006/relationships/hyperlink" Target="http://wiki.hl7.org/index.php?title=FHIR_email_list_subscription_instructions"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Introduction to FHIR</a:t>
            </a:r>
          </a:p>
        </p:txBody>
      </p:sp>
      <p:sp>
        <p:nvSpPr>
          <p:cNvPr id="3" name="Subtitle 2"/>
          <p:cNvSpPr>
            <a:spLocks noGrp="1"/>
          </p:cNvSpPr>
          <p:nvPr>
            <p:ph type="subTitle" idx="1"/>
          </p:nvPr>
        </p:nvSpPr>
        <p:spPr/>
        <p:txBody>
          <a:bodyPr/>
          <a:lstStyle/>
          <a:p>
            <a:r>
              <a:rPr lang="en-US" sz="3200">
                <a:ea typeface="ＭＳ Ｐゴシック" pitchFamily="34" charset="-128"/>
              </a:rPr>
              <a:t>HL7 Working Group Meeting</a:t>
            </a:r>
          </a:p>
          <a:p>
            <a:r>
              <a:rPr lang="en-US" sz="3200">
                <a:ea typeface="ＭＳ Ｐゴシック" pitchFamily="34" charset="-128"/>
              </a:rPr>
              <a:t>San Diego September, 2017</a:t>
            </a:r>
          </a:p>
          <a:p>
            <a:r>
              <a:rPr lang="en-US" sz="3200">
                <a:ea typeface="ＭＳ Ｐゴシック" pitchFamily="34" charset="-128"/>
              </a:rPr>
              <a:t>Rik Smithies</a:t>
            </a:r>
            <a:endParaRPr lang="en-US" sz="3200" dirty="0">
              <a:ea typeface="ＭＳ Ｐゴシック" pitchFamily="34" charset="-128"/>
            </a:endParaRPr>
          </a:p>
        </p:txBody>
      </p:sp>
    </p:spTree>
    <p:extLst>
      <p:ext uri="{BB962C8B-B14F-4D97-AF65-F5344CB8AC3E}">
        <p14:creationId xmlns:p14="http://schemas.microsoft.com/office/powerpoint/2010/main" val="349585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Genesis of FHIR</a:t>
            </a:r>
            <a:endParaRPr lang="en-CA" dirty="0"/>
          </a:p>
        </p:txBody>
      </p:sp>
      <p:sp>
        <p:nvSpPr>
          <p:cNvPr id="3" name="Content Placeholder 2"/>
          <p:cNvSpPr>
            <a:spLocks noGrp="1"/>
          </p:cNvSpPr>
          <p:nvPr>
            <p:ph idx="1"/>
          </p:nvPr>
        </p:nvSpPr>
        <p:spPr/>
        <p:txBody>
          <a:bodyPr/>
          <a:lstStyle/>
          <a:p>
            <a:r>
              <a:rPr lang="en-US"/>
              <a:t>Has been a need to share healthcare information electronically for a long time</a:t>
            </a:r>
          </a:p>
          <a:p>
            <a:r>
              <a:rPr lang="en-US"/>
              <a:t>Increasing pressure to broaden scope of sharing</a:t>
            </a:r>
          </a:p>
          <a:p>
            <a:pPr lvl="1"/>
            <a:r>
              <a:rPr lang="en-US"/>
              <a:t>Across organizations, disciplines, even borders</a:t>
            </a:r>
          </a:p>
          <a:p>
            <a:pPr lvl="1"/>
            <a:r>
              <a:rPr lang="en-US"/>
              <a:t>Mobile, Device  &amp; Cloud-based applications</a:t>
            </a:r>
          </a:p>
          <a:p>
            <a:r>
              <a:rPr lang="en-US"/>
              <a:t>Faster – integration in days or weeks, not months or years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10</a:t>
            </a:fld>
            <a:endParaRPr lang="en-CA" dirty="0"/>
          </a:p>
        </p:txBody>
      </p:sp>
    </p:spTree>
    <p:extLst>
      <p:ext uri="{BB962C8B-B14F-4D97-AF65-F5344CB8AC3E}">
        <p14:creationId xmlns:p14="http://schemas.microsoft.com/office/powerpoint/2010/main" val="11972889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Future impact of FHIR</a:t>
            </a:r>
            <a:endParaRPr lang="en-AU" dirty="0"/>
          </a:p>
        </p:txBody>
      </p:sp>
      <p:sp>
        <p:nvSpPr>
          <p:cNvPr id="3" name="Content Placeholder 2"/>
          <p:cNvSpPr>
            <a:spLocks noGrp="1"/>
          </p:cNvSpPr>
          <p:nvPr>
            <p:ph idx="1"/>
          </p:nvPr>
        </p:nvSpPr>
        <p:spPr>
          <a:xfrm>
            <a:off x="983432" y="1844825"/>
            <a:ext cx="8852520" cy="4478149"/>
          </a:xfrm>
        </p:spPr>
        <p:txBody>
          <a:bodyPr/>
          <a:lstStyle/>
          <a:p>
            <a:r>
              <a:rPr lang="en-AU" sz="2400" dirty="0"/>
              <a:t>Impact of FHIR on the market</a:t>
            </a:r>
          </a:p>
          <a:p>
            <a:pPr lvl="1"/>
            <a:r>
              <a:rPr lang="en-AU" sz="2000" dirty="0"/>
              <a:t>Drive interoperability prices down</a:t>
            </a:r>
          </a:p>
          <a:p>
            <a:pPr lvl="1"/>
            <a:r>
              <a:rPr lang="en-AU" sz="2000" dirty="0"/>
              <a:t>Higher Expectations</a:t>
            </a:r>
          </a:p>
          <a:p>
            <a:pPr lvl="1"/>
            <a:r>
              <a:rPr lang="en-AU" sz="2000" dirty="0"/>
              <a:t>Sense of a community</a:t>
            </a:r>
          </a:p>
          <a:p>
            <a:pPr lvl="1"/>
            <a:r>
              <a:rPr lang="en-AU" sz="2000" dirty="0"/>
              <a:t>Enormous interest from vendors and legislators</a:t>
            </a:r>
          </a:p>
          <a:p>
            <a:r>
              <a:rPr lang="en-AU" sz="2400" dirty="0"/>
              <a:t>Overall Market focus</a:t>
            </a:r>
          </a:p>
          <a:p>
            <a:pPr lvl="1"/>
            <a:r>
              <a:rPr lang="en-AU" sz="2000" dirty="0"/>
              <a:t>Web based PHR</a:t>
            </a:r>
          </a:p>
          <a:p>
            <a:pPr lvl="1"/>
            <a:r>
              <a:rPr lang="en-AU" sz="2000" dirty="0"/>
              <a:t>Mobile</a:t>
            </a:r>
          </a:p>
          <a:p>
            <a:pPr lvl="1"/>
            <a:r>
              <a:rPr lang="en-AU" sz="2000" dirty="0"/>
              <a:t>Device Data management</a:t>
            </a:r>
          </a:p>
          <a:p>
            <a:pPr lvl="1"/>
            <a:r>
              <a:rPr lang="en-AU" sz="2000" dirty="0"/>
              <a:t>Healthcare repositories (MHD+)</a:t>
            </a:r>
          </a:p>
          <a:p>
            <a:pPr lvl="1"/>
            <a:r>
              <a:rPr lang="en-AU" sz="2000" dirty="0"/>
              <a:t>Retooling existing connections (v2, CDA)</a:t>
            </a:r>
          </a:p>
          <a:p>
            <a:r>
              <a:rPr lang="en-AU" sz="2500" dirty="0"/>
              <a:t>Resistance is futile :-)</a:t>
            </a:r>
          </a:p>
          <a:p>
            <a:pPr lvl="1"/>
            <a:endParaRPr lang="en-AU" sz="2000" dirty="0"/>
          </a:p>
        </p:txBody>
      </p:sp>
      <p:sp>
        <p:nvSpPr>
          <p:cNvPr id="8" name="Slide Number Placeholder 3">
            <a:extLst>
              <a:ext uri="{FF2B5EF4-FFF2-40B4-BE49-F238E27FC236}">
                <a16:creationId xmlns:a16="http://schemas.microsoft.com/office/drawing/2014/main" id="{8AD0D803-1D5C-49E2-9C17-B7ECAA1F8CBE}"/>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100</a:t>
            </a:fld>
            <a:endParaRPr lang="en-CA" dirty="0"/>
          </a:p>
        </p:txBody>
      </p:sp>
    </p:spTree>
    <p:extLst>
      <p:ext uri="{BB962C8B-B14F-4D97-AF65-F5344CB8AC3E}">
        <p14:creationId xmlns:p14="http://schemas.microsoft.com/office/powerpoint/2010/main" val="39979830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Let’s Take a Poll</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a:t>Q2: How will open API technology (FHIR) most benefit Health IT?</a:t>
            </a:r>
          </a:p>
          <a:p>
            <a:pPr marL="971550" lvl="1" indent="-514350">
              <a:buFont typeface="+mj-lt"/>
              <a:buAutoNum type="arabicPeriod"/>
            </a:pPr>
            <a:r>
              <a:rPr lang="en-US" sz="2800" dirty="0"/>
              <a:t> eHealth data exchange</a:t>
            </a:r>
          </a:p>
          <a:p>
            <a:pPr marL="971550" lvl="1" indent="-514350">
              <a:buFont typeface="+mj-lt"/>
              <a:buAutoNum type="arabicPeriod"/>
            </a:pPr>
            <a:r>
              <a:rPr lang="en-US" sz="2800" dirty="0"/>
              <a:t> Embedded apps in EHRs</a:t>
            </a:r>
          </a:p>
          <a:p>
            <a:pPr marL="971550" lvl="1" indent="-514350">
              <a:buFont typeface="+mj-lt"/>
              <a:buAutoNum type="arabicPeriod"/>
            </a:pPr>
            <a:r>
              <a:rPr lang="en-US" sz="2800" dirty="0"/>
              <a:t> Backend stuff</a:t>
            </a:r>
          </a:p>
          <a:p>
            <a:pPr marL="971550" lvl="1" indent="-514350">
              <a:buFont typeface="+mj-lt"/>
              <a:buAutoNum type="arabicPeriod"/>
            </a:pPr>
            <a:r>
              <a:rPr lang="en-US" sz="2800" dirty="0"/>
              <a:t> Mobile access for patients and Clinicians</a:t>
            </a:r>
          </a:p>
          <a:p>
            <a:pPr marL="457200" lvl="1" indent="0">
              <a:buNone/>
            </a:pPr>
            <a:endParaRPr lang="en-US" baseline="30000" dirty="0"/>
          </a:p>
        </p:txBody>
      </p:sp>
      <p:sp>
        <p:nvSpPr>
          <p:cNvPr id="6" name="Slide Number Placeholder 3">
            <a:extLst>
              <a:ext uri="{FF2B5EF4-FFF2-40B4-BE49-F238E27FC236}">
                <a16:creationId xmlns:a16="http://schemas.microsoft.com/office/drawing/2014/main" id="{06E6BBF7-C94A-4A3B-BF6C-607B6724E6FE}"/>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101</a:t>
            </a:fld>
            <a:endParaRPr lang="en-CA" dirty="0"/>
          </a:p>
        </p:txBody>
      </p:sp>
    </p:spTree>
    <p:extLst>
      <p:ext uri="{BB962C8B-B14F-4D97-AF65-F5344CB8AC3E}">
        <p14:creationId xmlns:p14="http://schemas.microsoft.com/office/powerpoint/2010/main" val="20777436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Tutorial Objectives</a:t>
            </a:r>
            <a:endParaRPr lang="en-CA" dirty="0"/>
          </a:p>
        </p:txBody>
      </p:sp>
      <p:sp>
        <p:nvSpPr>
          <p:cNvPr id="3" name="Content Placeholder 2"/>
          <p:cNvSpPr>
            <a:spLocks noGrp="1"/>
          </p:cNvSpPr>
          <p:nvPr>
            <p:ph idx="1"/>
          </p:nvPr>
        </p:nvSpPr>
        <p:spPr/>
        <p:txBody>
          <a:bodyPr/>
          <a:lstStyle/>
          <a:p>
            <a:r>
              <a:rPr lang="en-US" sz="2800"/>
              <a:t>You should:</a:t>
            </a:r>
          </a:p>
          <a:p>
            <a:pPr lvl="1"/>
            <a:r>
              <a:rPr lang="en-US" sz="2400"/>
              <a:t>Know where FHIR fits in the broader healthcare landscape, including other HL7 specifications</a:t>
            </a:r>
          </a:p>
          <a:p>
            <a:pPr lvl="1"/>
            <a:r>
              <a:rPr lang="en-US" sz="2400"/>
              <a:t>Be able to explain what FHIR is to others in your organization, and what impact it might have</a:t>
            </a:r>
          </a:p>
          <a:p>
            <a:pPr lvl="1"/>
            <a:r>
              <a:rPr lang="en-US" sz="2400"/>
              <a:t>Be equipped to help your organization determine if, when, where and how you might use FHIR</a:t>
            </a:r>
          </a:p>
          <a:p>
            <a:pPr lvl="1"/>
            <a:r>
              <a:rPr lang="en-US" sz="2400"/>
              <a:t>*Know how to approach the FHIR specification to find out what more you need to know</a:t>
            </a:r>
          </a:p>
          <a:p>
            <a:pPr lvl="1"/>
            <a:r>
              <a:rPr lang="en-US" sz="2400"/>
              <a:t>Be prepared for the more detailed tutorials</a:t>
            </a:r>
          </a:p>
          <a:p>
            <a:pPr lvl="1"/>
            <a:r>
              <a:rPr lang="en-US" sz="2400"/>
              <a:t>Be able to engage with the community</a:t>
            </a:r>
            <a:endParaRPr lang="en-US" sz="24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102</a:t>
            </a:fld>
            <a:endParaRPr lang="en-CA" dirty="0"/>
          </a:p>
        </p:txBody>
      </p:sp>
    </p:spTree>
    <p:extLst>
      <p:ext uri="{BB962C8B-B14F-4D97-AF65-F5344CB8AC3E}">
        <p14:creationId xmlns:p14="http://schemas.microsoft.com/office/powerpoint/2010/main" val="16938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C455C406-3DDE-4E60-8943-9A7E6A09FB7E}"/>
              </a:ext>
            </a:extLst>
          </p:cNvPr>
          <p:cNvSpPr txBox="1">
            <a:spLocks noChangeArrowheads="1"/>
          </p:cNvSpPr>
          <p:nvPr/>
        </p:nvSpPr>
        <p:spPr>
          <a:xfrm>
            <a:off x="767408" y="3068960"/>
            <a:ext cx="7877828" cy="2881368"/>
          </a:xfrm>
          <a:prstGeom prst="rect">
            <a:avLst/>
          </a:prstGeom>
        </p:spPr>
        <p:txBody>
          <a:bodyPr/>
          <a:lst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a:lstStyle>
          <a:p>
            <a:r>
              <a:rPr lang="en-GB" sz="8000" kern="0" dirty="0">
                <a:solidFill>
                  <a:schemeClr val="accent1"/>
                </a:solidFill>
              </a:rPr>
              <a:t>Thank You – </a:t>
            </a:r>
          </a:p>
          <a:p>
            <a:r>
              <a:rPr lang="en-GB" sz="8000" kern="0" dirty="0">
                <a:solidFill>
                  <a:schemeClr val="accent1"/>
                </a:solidFill>
              </a:rPr>
              <a:t>Questions?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a:t>Complexity Model</a:t>
            </a:r>
            <a:endParaRPr lang="en-AU" dirty="0"/>
          </a:p>
        </p:txBody>
      </p:sp>
      <p:cxnSp>
        <p:nvCxnSpPr>
          <p:cNvPr id="5" name="Straight Connector 4"/>
          <p:cNvCxnSpPr/>
          <p:nvPr/>
        </p:nvCxnSpPr>
        <p:spPr>
          <a:xfrm>
            <a:off x="2667000" y="1752600"/>
            <a:ext cx="0" cy="419100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667000" y="5943600"/>
            <a:ext cx="662940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1064419" y="3586956"/>
            <a:ext cx="23558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a:t>Difficulty (log)</a:t>
            </a:r>
          </a:p>
        </p:txBody>
      </p:sp>
      <p:sp>
        <p:nvSpPr>
          <p:cNvPr id="29702" name="TextBox 10"/>
          <p:cNvSpPr txBox="1">
            <a:spLocks noChangeArrowheads="1"/>
          </p:cNvSpPr>
          <p:nvPr/>
        </p:nvSpPr>
        <p:spPr bwMode="auto">
          <a:xfrm>
            <a:off x="4114800" y="6096001"/>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a:t>Semantic Depth</a:t>
            </a:r>
          </a:p>
        </p:txBody>
      </p:sp>
      <p:sp>
        <p:nvSpPr>
          <p:cNvPr id="12" name="Oval 11"/>
          <p:cNvSpPr/>
          <p:nvPr/>
        </p:nvSpPr>
        <p:spPr>
          <a:xfrm>
            <a:off x="2819400" y="4991100"/>
            <a:ext cx="1219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HTTP / HTML</a:t>
            </a:r>
          </a:p>
        </p:txBody>
      </p:sp>
      <p:sp>
        <p:nvSpPr>
          <p:cNvPr id="13" name="Oval 12"/>
          <p:cNvSpPr/>
          <p:nvPr/>
        </p:nvSpPr>
        <p:spPr>
          <a:xfrm>
            <a:off x="3124200" y="360045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XML</a:t>
            </a:r>
          </a:p>
        </p:txBody>
      </p:sp>
      <p:sp>
        <p:nvSpPr>
          <p:cNvPr id="14" name="Oval 13"/>
          <p:cNvSpPr/>
          <p:nvPr/>
        </p:nvSpPr>
        <p:spPr>
          <a:xfrm>
            <a:off x="3429000" y="2438401"/>
            <a:ext cx="914400" cy="563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WS</a:t>
            </a:r>
          </a:p>
        </p:txBody>
      </p:sp>
      <p:sp>
        <p:nvSpPr>
          <p:cNvPr id="15" name="Oval 14"/>
          <p:cNvSpPr/>
          <p:nvPr/>
        </p:nvSpPr>
        <p:spPr>
          <a:xfrm>
            <a:off x="5181600" y="4572000"/>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HL7 v2</a:t>
            </a:r>
          </a:p>
        </p:txBody>
      </p:sp>
      <p:sp>
        <p:nvSpPr>
          <p:cNvPr id="16" name="Oval 15"/>
          <p:cNvSpPr/>
          <p:nvPr/>
        </p:nvSpPr>
        <p:spPr>
          <a:xfrm>
            <a:off x="8305800" y="152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err="1"/>
              <a:t>Snomed</a:t>
            </a:r>
            <a:endParaRPr lang="en-AU" sz="1600" dirty="0"/>
          </a:p>
        </p:txBody>
      </p:sp>
      <p:cxnSp>
        <p:nvCxnSpPr>
          <p:cNvPr id="18" name="Straight Arrow Connector 17"/>
          <p:cNvCxnSpPr/>
          <p:nvPr/>
        </p:nvCxnSpPr>
        <p:spPr>
          <a:xfrm flipV="1">
            <a:off x="9677400" y="76200"/>
            <a:ext cx="152400" cy="7620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553200" y="32670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CDA</a:t>
            </a:r>
          </a:p>
        </p:txBody>
      </p:sp>
      <p:sp>
        <p:nvSpPr>
          <p:cNvPr id="21" name="Oval 20"/>
          <p:cNvSpPr/>
          <p:nvPr/>
        </p:nvSpPr>
        <p:spPr>
          <a:xfrm>
            <a:off x="7753350" y="11334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 HL7 V3</a:t>
            </a:r>
          </a:p>
        </p:txBody>
      </p:sp>
      <p:sp>
        <p:nvSpPr>
          <p:cNvPr id="22" name="Oval 21"/>
          <p:cNvSpPr/>
          <p:nvPr/>
        </p:nvSpPr>
        <p:spPr>
          <a:xfrm>
            <a:off x="7543800" y="224472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err="1"/>
              <a:t>openEHR</a:t>
            </a:r>
            <a:endParaRPr lang="en-AU" sz="1600" dirty="0"/>
          </a:p>
        </p:txBody>
      </p:sp>
      <p:cxnSp>
        <p:nvCxnSpPr>
          <p:cNvPr id="24" name="Straight Arrow Connector 23"/>
          <p:cNvCxnSpPr/>
          <p:nvPr/>
        </p:nvCxnSpPr>
        <p:spPr>
          <a:xfrm>
            <a:off x="7680176" y="4149080"/>
            <a:ext cx="971550" cy="83820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328248" y="4365105"/>
            <a:ext cx="774700" cy="369887"/>
          </a:xfrm>
          <a:prstGeom prst="rect">
            <a:avLst/>
          </a:prstGeom>
          <a:noFill/>
        </p:spPr>
        <p:txBody>
          <a:bodyPr wrap="none">
            <a:spAutoFit/>
          </a:bodyPr>
          <a:lstStyle/>
          <a:p>
            <a:pPr>
              <a:defRPr/>
            </a:pPr>
            <a:r>
              <a:rPr lang="en-AU" dirty="0">
                <a:latin typeface="Arial" charset="0"/>
                <a:cs typeface="Arial" charset="0"/>
              </a:rPr>
              <a:t>How?</a:t>
            </a:r>
          </a:p>
        </p:txBody>
      </p:sp>
      <p:sp>
        <p:nvSpPr>
          <p:cNvPr id="19" name="Oval 18"/>
          <p:cNvSpPr/>
          <p:nvPr/>
        </p:nvSpPr>
        <p:spPr>
          <a:xfrm>
            <a:off x="2209800" y="567690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Text</a:t>
            </a:r>
          </a:p>
        </p:txBody>
      </p:sp>
      <p:sp>
        <p:nvSpPr>
          <p:cNvPr id="23" name="Oval 22"/>
          <p:cNvSpPr/>
          <p:nvPr/>
        </p:nvSpPr>
        <p:spPr>
          <a:xfrm>
            <a:off x="8976320" y="5157192"/>
            <a:ext cx="1066800" cy="533400"/>
          </a:xfrm>
          <a:prstGeom prst="ellipse">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solidFill>
                  <a:schemeClr val="tx1"/>
                </a:solidFill>
              </a:rPr>
              <a:t>???</a:t>
            </a:r>
          </a:p>
        </p:txBody>
      </p:sp>
      <p:sp>
        <p:nvSpPr>
          <p:cNvPr id="26" name="Slide Number Placeholder 3">
            <a:extLst>
              <a:ext uri="{FF2B5EF4-FFF2-40B4-BE49-F238E27FC236}">
                <a16:creationId xmlns:a16="http://schemas.microsoft.com/office/drawing/2014/main" id="{1592FBEF-C97C-41EE-B092-3E3916F77ECA}"/>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a:t>
            </a:fld>
            <a:endParaRPr lang="en-CA" dirty="0"/>
          </a:p>
        </p:txBody>
      </p:sp>
    </p:spTree>
    <p:extLst>
      <p:ext uri="{BB962C8B-B14F-4D97-AF65-F5344CB8AC3E}">
        <p14:creationId xmlns:p14="http://schemas.microsoft.com/office/powerpoint/2010/main" val="164203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Genesis of FHIR</a:t>
            </a:r>
            <a:endParaRPr lang="en-AU" dirty="0"/>
          </a:p>
        </p:txBody>
      </p:sp>
      <p:sp>
        <p:nvSpPr>
          <p:cNvPr id="3" name="Content Placeholder 2"/>
          <p:cNvSpPr>
            <a:spLocks noGrp="1"/>
          </p:cNvSpPr>
          <p:nvPr>
            <p:ph idx="1"/>
          </p:nvPr>
        </p:nvSpPr>
        <p:spPr/>
        <p:txBody>
          <a:bodyPr/>
          <a:lstStyle/>
          <a:p>
            <a:r>
              <a:rPr lang="en-AU"/>
              <a:t>HL7 undertook a “Fresh look”</a:t>
            </a:r>
          </a:p>
          <a:p>
            <a:pPr lvl="1"/>
            <a:r>
              <a:rPr lang="en-AU"/>
              <a:t>What would healthcare exchange look like if we started from scratch using modern approaches?</a:t>
            </a:r>
          </a:p>
          <a:p>
            <a:r>
              <a:rPr lang="en-AU"/>
              <a:t>Web search for success markers led to RESTful based APIs</a:t>
            </a:r>
          </a:p>
          <a:p>
            <a:pPr lvl="1"/>
            <a:r>
              <a:rPr lang="en-AU"/>
              <a:t>Exemplar: Highrise (</a:t>
            </a:r>
            <a:r>
              <a:rPr lang="en-AU">
                <a:hlinkClick r:id="rId3"/>
              </a:rPr>
              <a:t>https://github.com/37signals/highrise-api</a:t>
            </a:r>
            <a:r>
              <a:rPr lang="en-AU"/>
              <a:t>)</a:t>
            </a:r>
          </a:p>
          <a:p>
            <a:r>
              <a:rPr lang="en-AU"/>
              <a:t>Drafted a healthcare exchange API based on this approach</a:t>
            </a:r>
            <a:endParaRPr lang="en-AU"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a:t>
            </a:fld>
            <a:endParaRPr lang="en-CA" dirty="0"/>
          </a:p>
        </p:txBody>
      </p:sp>
    </p:spTree>
    <p:extLst>
      <p:ext uri="{BB962C8B-B14F-4D97-AF65-F5344CB8AC3E}">
        <p14:creationId xmlns:p14="http://schemas.microsoft.com/office/powerpoint/2010/main" val="688586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Notched Right Arrow 32"/>
          <p:cNvSpPr/>
          <p:nvPr/>
        </p:nvSpPr>
        <p:spPr bwMode="auto">
          <a:xfrm>
            <a:off x="6384032" y="3771036"/>
            <a:ext cx="2376264" cy="576064"/>
          </a:xfrm>
          <a:prstGeom prst="notchedRight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err="1">
                <a:latin typeface="Arial" charset="0"/>
              </a:rPr>
              <a:t>CDA</a:t>
            </a:r>
            <a:endParaRPr lang="en-US" dirty="0">
              <a:latin typeface="Arial" charset="0"/>
            </a:endParaRPr>
          </a:p>
        </p:txBody>
      </p:sp>
      <p:sp>
        <p:nvSpPr>
          <p:cNvPr id="2" name="Title 1"/>
          <p:cNvSpPr>
            <a:spLocks noGrp="1"/>
          </p:cNvSpPr>
          <p:nvPr>
            <p:ph type="title"/>
          </p:nvPr>
        </p:nvSpPr>
        <p:spPr/>
        <p:txBody>
          <a:bodyPr/>
          <a:lstStyle/>
          <a:p>
            <a:r>
              <a:rPr lang="en-US"/>
              <a:t>Timeline: Where does FHIR fit?</a:t>
            </a:r>
            <a:endParaRPr lang="en-US" dirty="0"/>
          </a:p>
        </p:txBody>
      </p:sp>
      <p:cxnSp>
        <p:nvCxnSpPr>
          <p:cNvPr id="5" name="Straight Connector 4"/>
          <p:cNvCxnSpPr/>
          <p:nvPr/>
        </p:nvCxnSpPr>
        <p:spPr>
          <a:xfrm>
            <a:off x="2207568" y="5355212"/>
            <a:ext cx="7272808"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991545" y="5571236"/>
            <a:ext cx="755235" cy="400110"/>
          </a:xfrm>
          <a:prstGeom prst="rect">
            <a:avLst/>
          </a:prstGeom>
          <a:noFill/>
        </p:spPr>
        <p:txBody>
          <a:bodyPr wrap="none" rtlCol="0">
            <a:spAutoFit/>
          </a:bodyPr>
          <a:lstStyle/>
          <a:p>
            <a:r>
              <a:rPr lang="en-US" sz="2000" dirty="0">
                <a:solidFill>
                  <a:srgbClr val="636360"/>
                </a:solidFill>
              </a:rPr>
              <a:t>1980</a:t>
            </a:r>
            <a:endParaRPr lang="en-US" dirty="0">
              <a:solidFill>
                <a:srgbClr val="636360"/>
              </a:solidFill>
            </a:endParaRPr>
          </a:p>
        </p:txBody>
      </p:sp>
      <p:sp>
        <p:nvSpPr>
          <p:cNvPr id="7" name="TextBox 6"/>
          <p:cNvSpPr txBox="1"/>
          <p:nvPr/>
        </p:nvSpPr>
        <p:spPr>
          <a:xfrm>
            <a:off x="5375921" y="5571236"/>
            <a:ext cx="755235" cy="400110"/>
          </a:xfrm>
          <a:prstGeom prst="rect">
            <a:avLst/>
          </a:prstGeom>
          <a:noFill/>
        </p:spPr>
        <p:txBody>
          <a:bodyPr wrap="none" rtlCol="0">
            <a:spAutoFit/>
          </a:bodyPr>
          <a:lstStyle/>
          <a:p>
            <a:r>
              <a:rPr lang="en-US" sz="2000" dirty="0">
                <a:solidFill>
                  <a:srgbClr val="636360"/>
                </a:solidFill>
              </a:rPr>
              <a:t>2000</a:t>
            </a:r>
            <a:endParaRPr lang="en-US" dirty="0">
              <a:solidFill>
                <a:srgbClr val="636360"/>
              </a:solidFill>
            </a:endParaRPr>
          </a:p>
        </p:txBody>
      </p:sp>
      <p:sp>
        <p:nvSpPr>
          <p:cNvPr id="8" name="TextBox 7"/>
          <p:cNvSpPr txBox="1"/>
          <p:nvPr/>
        </p:nvSpPr>
        <p:spPr>
          <a:xfrm>
            <a:off x="3612574" y="5571236"/>
            <a:ext cx="755235" cy="400110"/>
          </a:xfrm>
          <a:prstGeom prst="rect">
            <a:avLst/>
          </a:prstGeom>
          <a:noFill/>
        </p:spPr>
        <p:txBody>
          <a:bodyPr wrap="none" rtlCol="0">
            <a:spAutoFit/>
          </a:bodyPr>
          <a:lstStyle/>
          <a:p>
            <a:r>
              <a:rPr lang="en-US" sz="2000" dirty="0">
                <a:solidFill>
                  <a:srgbClr val="636360"/>
                </a:solidFill>
              </a:rPr>
              <a:t>1990</a:t>
            </a:r>
            <a:endParaRPr lang="en-US" dirty="0">
              <a:solidFill>
                <a:srgbClr val="636360"/>
              </a:solidFill>
            </a:endParaRPr>
          </a:p>
        </p:txBody>
      </p:sp>
      <p:sp>
        <p:nvSpPr>
          <p:cNvPr id="9" name="TextBox 8"/>
          <p:cNvSpPr txBox="1"/>
          <p:nvPr/>
        </p:nvSpPr>
        <p:spPr>
          <a:xfrm>
            <a:off x="6852934" y="5531166"/>
            <a:ext cx="755235" cy="400110"/>
          </a:xfrm>
          <a:prstGeom prst="rect">
            <a:avLst/>
          </a:prstGeom>
          <a:noFill/>
        </p:spPr>
        <p:txBody>
          <a:bodyPr wrap="none" rtlCol="0">
            <a:spAutoFit/>
          </a:bodyPr>
          <a:lstStyle/>
          <a:p>
            <a:r>
              <a:rPr lang="en-US" sz="2000" dirty="0">
                <a:solidFill>
                  <a:srgbClr val="636360"/>
                </a:solidFill>
              </a:rPr>
              <a:t>2010</a:t>
            </a:r>
            <a:endParaRPr lang="en-US" dirty="0">
              <a:solidFill>
                <a:srgbClr val="636360"/>
              </a:solidFill>
            </a:endParaRPr>
          </a:p>
        </p:txBody>
      </p:sp>
      <p:sp>
        <p:nvSpPr>
          <p:cNvPr id="10" name="TextBox 9"/>
          <p:cNvSpPr txBox="1"/>
          <p:nvPr/>
        </p:nvSpPr>
        <p:spPr>
          <a:xfrm>
            <a:off x="8904313" y="5531166"/>
            <a:ext cx="755235" cy="400110"/>
          </a:xfrm>
          <a:prstGeom prst="rect">
            <a:avLst/>
          </a:prstGeom>
          <a:noFill/>
        </p:spPr>
        <p:txBody>
          <a:bodyPr wrap="none" rtlCol="0">
            <a:spAutoFit/>
          </a:bodyPr>
          <a:lstStyle/>
          <a:p>
            <a:r>
              <a:rPr lang="en-US" sz="2000" dirty="0">
                <a:solidFill>
                  <a:srgbClr val="636360"/>
                </a:solidFill>
              </a:rPr>
              <a:t>2020</a:t>
            </a:r>
            <a:endParaRPr lang="en-US" dirty="0">
              <a:solidFill>
                <a:srgbClr val="636360"/>
              </a:solidFill>
            </a:endParaRPr>
          </a:p>
        </p:txBody>
      </p:sp>
      <p:sp>
        <p:nvSpPr>
          <p:cNvPr id="22" name="TextBox 21"/>
          <p:cNvSpPr txBox="1"/>
          <p:nvPr/>
        </p:nvSpPr>
        <p:spPr>
          <a:xfrm>
            <a:off x="3215680" y="2204864"/>
            <a:ext cx="596888" cy="615553"/>
          </a:xfrm>
          <a:prstGeom prst="rect">
            <a:avLst/>
          </a:prstGeom>
          <a:noFill/>
        </p:spPr>
        <p:txBody>
          <a:bodyPr wrap="none" rtlCol="0">
            <a:spAutoFit/>
          </a:bodyPr>
          <a:lstStyle/>
          <a:p>
            <a:r>
              <a:rPr lang="en-US" sz="2000" dirty="0">
                <a:solidFill>
                  <a:srgbClr val="636360"/>
                </a:solidFill>
              </a:rPr>
              <a:t>V2</a:t>
            </a:r>
          </a:p>
          <a:p>
            <a:r>
              <a:rPr lang="en-US" sz="1400" dirty="0">
                <a:solidFill>
                  <a:srgbClr val="636360"/>
                </a:solidFill>
              </a:rPr>
              <a:t>1987</a:t>
            </a:r>
            <a:endParaRPr lang="en-US" sz="1600" dirty="0">
              <a:solidFill>
                <a:srgbClr val="636360"/>
              </a:solidFill>
            </a:endParaRPr>
          </a:p>
        </p:txBody>
      </p:sp>
      <p:sp>
        <p:nvSpPr>
          <p:cNvPr id="23" name="TextBox 22"/>
          <p:cNvSpPr txBox="1"/>
          <p:nvPr/>
        </p:nvSpPr>
        <p:spPr>
          <a:xfrm>
            <a:off x="7680177" y="2186861"/>
            <a:ext cx="840269" cy="954107"/>
          </a:xfrm>
          <a:prstGeom prst="rect">
            <a:avLst/>
          </a:prstGeom>
          <a:noFill/>
        </p:spPr>
        <p:txBody>
          <a:bodyPr wrap="none" rtlCol="0">
            <a:spAutoFit/>
          </a:bodyPr>
          <a:lstStyle/>
          <a:p>
            <a:r>
              <a:rPr lang="en-US" sz="2000" dirty="0">
                <a:solidFill>
                  <a:srgbClr val="636360"/>
                </a:solidFill>
              </a:rPr>
              <a:t>Fresh</a:t>
            </a:r>
          </a:p>
          <a:p>
            <a:r>
              <a:rPr lang="en-US" sz="2000" dirty="0">
                <a:solidFill>
                  <a:srgbClr val="636360"/>
                </a:solidFill>
              </a:rPr>
              <a:t>Look</a:t>
            </a:r>
          </a:p>
          <a:p>
            <a:r>
              <a:rPr lang="en-US" sz="1400" dirty="0">
                <a:solidFill>
                  <a:srgbClr val="636360"/>
                </a:solidFill>
              </a:rPr>
              <a:t>2011</a:t>
            </a:r>
            <a:endParaRPr lang="en-US" sz="1600" dirty="0">
              <a:solidFill>
                <a:srgbClr val="636360"/>
              </a:solidFill>
            </a:endParaRPr>
          </a:p>
        </p:txBody>
      </p:sp>
      <p:sp>
        <p:nvSpPr>
          <p:cNvPr id="24" name="TextBox 23"/>
          <p:cNvSpPr txBox="1"/>
          <p:nvPr/>
        </p:nvSpPr>
        <p:spPr>
          <a:xfrm>
            <a:off x="6312025" y="2186861"/>
            <a:ext cx="748923" cy="954107"/>
          </a:xfrm>
          <a:prstGeom prst="rect">
            <a:avLst/>
          </a:prstGeom>
          <a:noFill/>
        </p:spPr>
        <p:txBody>
          <a:bodyPr wrap="none" rtlCol="0">
            <a:spAutoFit/>
          </a:bodyPr>
          <a:lstStyle/>
          <a:p>
            <a:r>
              <a:rPr lang="en-US" sz="2000" dirty="0">
                <a:solidFill>
                  <a:srgbClr val="636360"/>
                </a:solidFill>
              </a:rPr>
              <a:t>V3</a:t>
            </a:r>
          </a:p>
          <a:p>
            <a:r>
              <a:rPr lang="en-US" sz="2000" dirty="0">
                <a:solidFill>
                  <a:srgbClr val="636360"/>
                </a:solidFill>
              </a:rPr>
              <a:t>CDA</a:t>
            </a:r>
          </a:p>
          <a:p>
            <a:r>
              <a:rPr lang="en-US" sz="1400" dirty="0">
                <a:solidFill>
                  <a:srgbClr val="636360"/>
                </a:solidFill>
              </a:rPr>
              <a:t>2005</a:t>
            </a:r>
            <a:endParaRPr lang="en-US" sz="1600" dirty="0">
              <a:solidFill>
                <a:srgbClr val="636360"/>
              </a:solidFill>
            </a:endParaRPr>
          </a:p>
        </p:txBody>
      </p:sp>
      <p:sp>
        <p:nvSpPr>
          <p:cNvPr id="25" name="TextBox 24"/>
          <p:cNvSpPr txBox="1"/>
          <p:nvPr/>
        </p:nvSpPr>
        <p:spPr>
          <a:xfrm>
            <a:off x="8400257" y="2186860"/>
            <a:ext cx="912429" cy="923330"/>
          </a:xfrm>
          <a:prstGeom prst="rect">
            <a:avLst/>
          </a:prstGeom>
          <a:noFill/>
        </p:spPr>
        <p:txBody>
          <a:bodyPr wrap="none" rtlCol="0">
            <a:spAutoFit/>
          </a:bodyPr>
          <a:lstStyle/>
          <a:p>
            <a:r>
              <a:rPr lang="en-US" sz="2000" dirty="0">
                <a:solidFill>
                  <a:srgbClr val="636360"/>
                </a:solidFill>
              </a:rPr>
              <a:t>FHIR</a:t>
            </a:r>
          </a:p>
          <a:p>
            <a:r>
              <a:rPr lang="en-US" sz="2000" dirty="0">
                <a:solidFill>
                  <a:srgbClr val="636360"/>
                </a:solidFill>
              </a:rPr>
              <a:t>STU 3</a:t>
            </a:r>
          </a:p>
          <a:p>
            <a:r>
              <a:rPr lang="en-US" sz="1400" dirty="0">
                <a:solidFill>
                  <a:srgbClr val="636360"/>
                </a:solidFill>
              </a:rPr>
              <a:t>2017</a:t>
            </a:r>
          </a:p>
        </p:txBody>
      </p:sp>
      <p:sp>
        <p:nvSpPr>
          <p:cNvPr id="29" name="TextBox 28"/>
          <p:cNvSpPr txBox="1"/>
          <p:nvPr/>
        </p:nvSpPr>
        <p:spPr>
          <a:xfrm>
            <a:off x="4799857" y="2204864"/>
            <a:ext cx="1111277" cy="615553"/>
          </a:xfrm>
          <a:prstGeom prst="rect">
            <a:avLst/>
          </a:prstGeom>
          <a:noFill/>
        </p:spPr>
        <p:txBody>
          <a:bodyPr wrap="none" rtlCol="0">
            <a:spAutoFit/>
          </a:bodyPr>
          <a:lstStyle/>
          <a:p>
            <a:r>
              <a:rPr lang="en-US" sz="2000" dirty="0">
                <a:solidFill>
                  <a:srgbClr val="636360"/>
                </a:solidFill>
              </a:rPr>
              <a:t>Start V3</a:t>
            </a:r>
          </a:p>
          <a:p>
            <a:r>
              <a:rPr lang="en-US" sz="1400" dirty="0">
                <a:solidFill>
                  <a:srgbClr val="636360"/>
                </a:solidFill>
              </a:rPr>
              <a:t>1995</a:t>
            </a:r>
            <a:endParaRPr lang="en-US" sz="1600" dirty="0">
              <a:solidFill>
                <a:srgbClr val="636360"/>
              </a:solidFill>
            </a:endParaRPr>
          </a:p>
        </p:txBody>
      </p:sp>
      <p:sp>
        <p:nvSpPr>
          <p:cNvPr id="26" name="Notched Right Arrow 25"/>
          <p:cNvSpPr/>
          <p:nvPr/>
        </p:nvSpPr>
        <p:spPr bwMode="auto">
          <a:xfrm>
            <a:off x="3215680" y="4851156"/>
            <a:ext cx="5544616" cy="576064"/>
          </a:xfrm>
          <a:prstGeom prst="notchedRightArrow">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err="1">
                <a:latin typeface="Arial" charset="0"/>
              </a:rPr>
              <a:t>V2</a:t>
            </a:r>
            <a:endParaRPr lang="en-US" dirty="0">
              <a:latin typeface="Arial" charset="0"/>
            </a:endParaRPr>
          </a:p>
        </p:txBody>
      </p:sp>
      <p:sp>
        <p:nvSpPr>
          <p:cNvPr id="32" name="Notched Right Arrow 31"/>
          <p:cNvSpPr/>
          <p:nvPr/>
        </p:nvSpPr>
        <p:spPr bwMode="auto">
          <a:xfrm>
            <a:off x="4871864" y="4347100"/>
            <a:ext cx="3888432" cy="576064"/>
          </a:xfrm>
          <a:prstGeom prst="notchedRightArrow">
            <a:avLst/>
          </a:prstGeom>
          <a:solidFill>
            <a:srgbClr val="FFC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err="1">
                <a:latin typeface="Arial" charset="0"/>
              </a:rPr>
              <a:t>V3</a:t>
            </a:r>
            <a:endParaRPr lang="en-US" dirty="0">
              <a:latin typeface="Arial" charset="0"/>
            </a:endParaRPr>
          </a:p>
        </p:txBody>
      </p:sp>
      <p:sp>
        <p:nvSpPr>
          <p:cNvPr id="36" name="Notched Right Arrow 35"/>
          <p:cNvSpPr/>
          <p:nvPr/>
        </p:nvSpPr>
        <p:spPr bwMode="auto">
          <a:xfrm>
            <a:off x="7680176" y="3194972"/>
            <a:ext cx="1080120" cy="576064"/>
          </a:xfrm>
          <a:prstGeom prst="notchedRightArrow">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err="1">
                <a:latin typeface="Arial" charset="0"/>
              </a:rPr>
              <a:t>FHIR</a:t>
            </a:r>
            <a:endParaRPr lang="en-US" dirty="0">
              <a:latin typeface="Arial" charset="0"/>
            </a:endParaRPr>
          </a:p>
        </p:txBody>
      </p:sp>
      <p:sp>
        <p:nvSpPr>
          <p:cNvPr id="20" name="Slide Number Placeholder 3">
            <a:extLst>
              <a:ext uri="{FF2B5EF4-FFF2-40B4-BE49-F238E27FC236}">
                <a16:creationId xmlns:a16="http://schemas.microsoft.com/office/drawing/2014/main" id="{09CED29C-6885-4514-9AEA-88EBD928CA67}"/>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13</a:t>
            </a:fld>
            <a:endParaRPr lang="en-CA" dirty="0"/>
          </a:p>
        </p:txBody>
      </p:sp>
    </p:spTree>
    <p:extLst>
      <p:ext uri="{BB962C8B-B14F-4D97-AF65-F5344CB8AC3E}">
        <p14:creationId xmlns:p14="http://schemas.microsoft.com/office/powerpoint/2010/main" val="379208404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lvl="0"/>
            <a:r>
              <a:rPr lang="en-US" b="1"/>
              <a:t>Implementer Focus</a:t>
            </a:r>
          </a:p>
          <a:p>
            <a:pPr lvl="0"/>
            <a:r>
              <a:rPr lang="en-US"/>
              <a:t>Target the </a:t>
            </a:r>
            <a:r>
              <a:rPr lang="en-US" b="1"/>
              <a:t>80%</a:t>
            </a:r>
            <a:r>
              <a:rPr lang="en-US"/>
              <a:t> (common stuff)</a:t>
            </a:r>
            <a:endParaRPr lang="en-US" b="1"/>
          </a:p>
          <a:p>
            <a:r>
              <a:rPr lang="en-US"/>
              <a:t>Use today’s </a:t>
            </a:r>
            <a:r>
              <a:rPr lang="en-US" b="1"/>
              <a:t>web technologies</a:t>
            </a:r>
          </a:p>
          <a:p>
            <a:r>
              <a:rPr lang="en-US"/>
              <a:t>Support </a:t>
            </a:r>
            <a:r>
              <a:rPr lang="en-US" b="1"/>
              <a:t>human readability</a:t>
            </a:r>
            <a:endParaRPr lang="en-US"/>
          </a:p>
          <a:p>
            <a:r>
              <a:rPr lang="en-US"/>
              <a:t>Paradigm</a:t>
            </a:r>
            <a:r>
              <a:rPr lang="en-US" b="1"/>
              <a:t> </a:t>
            </a:r>
            <a:r>
              <a:rPr lang="en-US" b="0"/>
              <a:t>&amp; architecturally </a:t>
            </a:r>
            <a:r>
              <a:rPr lang="en-US" b="1"/>
              <a:t>agnostic</a:t>
            </a:r>
          </a:p>
          <a:p>
            <a:r>
              <a:rPr lang="en-US" b="1"/>
              <a:t>Open Source</a:t>
            </a:r>
          </a:p>
          <a:p>
            <a:pPr>
              <a:buNone/>
            </a:pPr>
            <a:endParaRPr lang="en-US" b="0" dirty="0"/>
          </a:p>
        </p:txBody>
      </p:sp>
      <p:sp>
        <p:nvSpPr>
          <p:cNvPr id="2" name="Title 1"/>
          <p:cNvSpPr>
            <a:spLocks noGrp="1"/>
          </p:cNvSpPr>
          <p:nvPr>
            <p:ph type="title"/>
          </p:nvPr>
        </p:nvSpPr>
        <p:spPr/>
        <p:txBody>
          <a:bodyPr/>
          <a:lstStyle/>
          <a:p>
            <a:r>
              <a:rPr lang="en-US"/>
              <a:t>The Goals of FHIR</a:t>
            </a:r>
            <a:endParaRPr lang="en-CA" dirty="0"/>
          </a:p>
        </p:txBody>
      </p:sp>
      <p:sp>
        <p:nvSpPr>
          <p:cNvPr id="6" name="Slide Number Placeholder 3">
            <a:extLst>
              <a:ext uri="{FF2B5EF4-FFF2-40B4-BE49-F238E27FC236}">
                <a16:creationId xmlns:a16="http://schemas.microsoft.com/office/drawing/2014/main" id="{B266EE50-0A43-43CC-B986-AC93816B13FD}"/>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14</a:t>
            </a:fld>
            <a:endParaRPr lang="en-CA" dirty="0"/>
          </a:p>
        </p:txBody>
      </p:sp>
    </p:spTree>
    <p:extLst>
      <p:ext uri="{BB962C8B-B14F-4D97-AF65-F5344CB8AC3E}">
        <p14:creationId xmlns:p14="http://schemas.microsoft.com/office/powerpoint/2010/main" val="1763149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Implementer</a:t>
            </a:r>
            <a:r>
              <a:rPr lang="en-US" baseline="0"/>
              <a:t> Focus</a:t>
            </a:r>
            <a:endParaRPr lang="en-CA" dirty="0"/>
          </a:p>
        </p:txBody>
      </p:sp>
      <p:sp>
        <p:nvSpPr>
          <p:cNvPr id="3" name="Content Placeholder 2"/>
          <p:cNvSpPr>
            <a:spLocks noGrp="1"/>
          </p:cNvSpPr>
          <p:nvPr>
            <p:ph idx="1"/>
          </p:nvPr>
        </p:nvSpPr>
        <p:spPr/>
        <p:txBody>
          <a:bodyPr/>
          <a:lstStyle/>
          <a:p>
            <a:r>
              <a:rPr lang="en-US" sz="3200"/>
              <a:t>Specification is written for one target audience… Implementers</a:t>
            </a:r>
          </a:p>
          <a:p>
            <a:pPr lvl="1"/>
            <a:r>
              <a:rPr lang="en-US" sz="2400"/>
              <a:t>Rationale, modeling approaches, etc. kept elsewhere</a:t>
            </a:r>
          </a:p>
          <a:p>
            <a:pPr lvl="1"/>
            <a:r>
              <a:rPr lang="en-US" sz="2400"/>
              <a:t>Make the resources </a:t>
            </a:r>
            <a:r>
              <a:rPr lang="en-US" sz="2400" b="1"/>
              <a:t>simple</a:t>
            </a:r>
            <a:r>
              <a:rPr lang="en-US" sz="2400"/>
              <a:t> and easy to understand and use</a:t>
            </a:r>
          </a:p>
          <a:p>
            <a:pPr lvl="1"/>
            <a:r>
              <a:rPr lang="en-US" sz="2400"/>
              <a:t>Multiple Implementation tools to help get you started from day 1</a:t>
            </a:r>
          </a:p>
          <a:p>
            <a:pPr lvl="2"/>
            <a:r>
              <a:rPr lang="en-US" sz="2000"/>
              <a:t>Publicly available test servers</a:t>
            </a:r>
          </a:p>
          <a:p>
            <a:pPr lvl="2"/>
            <a:r>
              <a:rPr lang="en-US" sz="2000"/>
              <a:t>Starter APIs published with spec</a:t>
            </a:r>
          </a:p>
          <a:p>
            <a:pPr lvl="3"/>
            <a:r>
              <a:rPr lang="en-US" sz="1800"/>
              <a:t>C#, Java, Pascal, ObjectiveC, Javascript</a:t>
            </a:r>
          </a:p>
          <a:p>
            <a:pPr lvl="1"/>
            <a:r>
              <a:rPr lang="en-US" sz="2400">
                <a:sym typeface="Wingdings" pitchFamily="2" charset="2"/>
              </a:rPr>
              <a:t>Lots and lots of examples (and they’re valid too)</a:t>
            </a:r>
            <a:endParaRPr lang="en-US" sz="2400"/>
          </a:p>
          <a:p>
            <a:pPr lvl="0">
              <a:buNone/>
            </a:pPr>
            <a:endParaRPr lang="en-US" sz="24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15</a:t>
            </a:fld>
            <a:endParaRPr lang="en-CA" dirty="0"/>
          </a:p>
        </p:txBody>
      </p:sp>
    </p:spTree>
    <p:extLst>
      <p:ext uri="{BB962C8B-B14F-4D97-AF65-F5344CB8AC3E}">
        <p14:creationId xmlns:p14="http://schemas.microsoft.com/office/powerpoint/2010/main" val="726755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Support</a:t>
            </a:r>
            <a:r>
              <a:rPr lang="en-US" baseline="0"/>
              <a:t> the 80%</a:t>
            </a:r>
            <a:endParaRPr lang="en-CA" dirty="0"/>
          </a:p>
        </p:txBody>
      </p:sp>
      <p:sp>
        <p:nvSpPr>
          <p:cNvPr id="3" name="Content Placeholder 2"/>
          <p:cNvSpPr>
            <a:spLocks noGrp="1"/>
          </p:cNvSpPr>
          <p:nvPr>
            <p:ph idx="1"/>
          </p:nvPr>
        </p:nvSpPr>
        <p:spPr/>
        <p:txBody>
          <a:bodyPr/>
          <a:lstStyle/>
          <a:p>
            <a:r>
              <a:rPr lang="en-US"/>
              <a:t>Focus on scenarios that the implementers ask for</a:t>
            </a:r>
          </a:p>
          <a:p>
            <a:r>
              <a:rPr lang="en-US"/>
              <a:t>Decision to include content into the core specification:</a:t>
            </a:r>
          </a:p>
          <a:p>
            <a:pPr lvl="1"/>
            <a:r>
              <a:rPr lang="en-US"/>
              <a:t>“We only include data elements if we are confident that most normal implementations using that resource will make use of the element” (80% rule)</a:t>
            </a:r>
          </a:p>
          <a:p>
            <a:r>
              <a:rPr lang="en-US"/>
              <a:t>Other content is included through creation of Profiles and extensions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a:t>
            </a:fld>
            <a:endParaRPr lang="en-CA" dirty="0"/>
          </a:p>
        </p:txBody>
      </p:sp>
    </p:spTree>
    <p:extLst>
      <p:ext uri="{BB962C8B-B14F-4D97-AF65-F5344CB8AC3E}">
        <p14:creationId xmlns:p14="http://schemas.microsoft.com/office/powerpoint/2010/main" val="1138993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7368" y="332657"/>
            <a:ext cx="8784975" cy="1152128"/>
          </a:xfrm>
        </p:spPr>
        <p:txBody>
          <a:bodyPr/>
          <a:lstStyle/>
          <a:p>
            <a:r>
              <a:rPr lang="en-US" sz="3200" dirty="0"/>
              <a:t>Support “Common” Scenarios: Example: FHIR </a:t>
            </a:r>
            <a:r>
              <a:rPr lang="en-US" sz="3200" b="1" dirty="0"/>
              <a:t>Address</a:t>
            </a:r>
            <a:r>
              <a:rPr lang="en-US" sz="3200" dirty="0"/>
              <a:t> </a:t>
            </a:r>
            <a:r>
              <a:rPr lang="en-US" sz="2400" i="1" dirty="0"/>
              <a:t>(before)</a:t>
            </a:r>
            <a:endParaRPr lang="en-CA" sz="3200" i="1" dirty="0"/>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a:t>isNotOrdered, updateMode, flavorId, nullFlavor, controlAct root &amp; extension, validTime low and high, useable </a:t>
            </a:r>
            <a:r>
              <a:rPr lang="en-US" b="1"/>
              <a:t>period</a:t>
            </a:r>
            <a:r>
              <a:rPr lang="en-US"/>
              <a:t> (low, high) (GTS – no room on the slide), </a:t>
            </a:r>
            <a:r>
              <a:rPr lang="en-US" b="1"/>
              <a:t>use</a:t>
            </a:r>
          </a:p>
          <a:p>
            <a:pPr lvl="1"/>
            <a:r>
              <a:rPr lang="en-US" b="1"/>
              <a:t>home</a:t>
            </a:r>
            <a:r>
              <a:rPr lang="en-US"/>
              <a:t>, primary home, vacation home, </a:t>
            </a:r>
            <a:r>
              <a:rPr lang="en-US" b="1"/>
              <a:t>work</a:t>
            </a:r>
            <a:r>
              <a:rPr lang="en-US"/>
              <a:t>place, direct, public, bad, physical, postal, </a:t>
            </a:r>
            <a:r>
              <a:rPr lang="en-US" b="1"/>
              <a:t>temp</a:t>
            </a:r>
            <a:r>
              <a:rPr lang="en-US"/>
              <a:t>orary, alphabetic, ideographic, syllabic, search, soundex, phonetic, old</a:t>
            </a:r>
          </a:p>
          <a:p>
            <a:r>
              <a:rPr lang="en-US"/>
              <a:t>0..* parts, each with:text</a:t>
            </a:r>
          </a:p>
          <a:p>
            <a:pPr lvl="1"/>
            <a:r>
              <a:rPr lang="en-US"/>
              <a:t>value, code, code system, code system name, code system version, language, type:</a:t>
            </a:r>
          </a:p>
          <a:p>
            <a:pPr lvl="2"/>
            <a:r>
              <a:rPr lang="en-US"/>
              <a:t>address </a:t>
            </a:r>
            <a:r>
              <a:rPr lang="en-US" b="1"/>
              <a:t>line</a:t>
            </a:r>
            <a:r>
              <a:rPr lang="en-US"/>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a:t>country</a:t>
            </a:r>
            <a:r>
              <a:rPr lang="en-US"/>
              <a:t>, county or parish, municipality</a:t>
            </a:r>
            <a:r>
              <a:rPr lang="en-US" b="1"/>
              <a:t>city</a:t>
            </a:r>
            <a:r>
              <a:rPr lang="en-US"/>
              <a:t>, delimiter, post box, precinct, </a:t>
            </a:r>
            <a:br>
              <a:rPr lang="en-US"/>
            </a:br>
            <a:r>
              <a:rPr lang="en-US" b="1"/>
              <a:t>state</a:t>
            </a:r>
            <a:r>
              <a:rPr lang="en-US"/>
              <a:t> or province, postal code</a:t>
            </a:r>
            <a:r>
              <a:rPr lang="en-US" b="1"/>
              <a:t>zip</a:t>
            </a:r>
            <a:r>
              <a:rPr lang="en-US"/>
              <a:t>, delivery point identifier</a:t>
            </a:r>
            <a:endParaRPr lang="en-US" dirty="0"/>
          </a:p>
        </p:txBody>
      </p:sp>
      <p:sp>
        <p:nvSpPr>
          <p:cNvPr id="9" name="Slide Number Placeholder 3">
            <a:extLst>
              <a:ext uri="{FF2B5EF4-FFF2-40B4-BE49-F238E27FC236}">
                <a16:creationId xmlns:a16="http://schemas.microsoft.com/office/drawing/2014/main" id="{1169BA99-BF5E-41AF-ADD2-86B38BF1B8B6}"/>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17</a:t>
            </a:fld>
            <a:endParaRPr lang="en-CA" dirty="0"/>
          </a:p>
        </p:txBody>
      </p:sp>
    </p:spTree>
    <p:extLst>
      <p:ext uri="{BB962C8B-B14F-4D97-AF65-F5344CB8AC3E}">
        <p14:creationId xmlns:p14="http://schemas.microsoft.com/office/powerpoint/2010/main" val="1135061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a:t>Support “Common” Scenarios: Example: FHIR </a:t>
            </a:r>
            <a:r>
              <a:rPr lang="en-US" sz="3200" b="1" dirty="0"/>
              <a:t>Address</a:t>
            </a:r>
            <a:endParaRPr lang="en-CA" sz="3200" b="1" dirty="0"/>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a:solidFill>
                  <a:srgbClr val="FF0000"/>
                </a:solidFill>
              </a:rPr>
              <a:t>isNotOrdered, updateMode, flavorId, nullFlavor, controlAct root &amp; extension, validTime low and high, useable </a:t>
            </a:r>
            <a:r>
              <a:rPr lang="en-US" b="1"/>
              <a:t>period</a:t>
            </a:r>
            <a:r>
              <a:rPr lang="en-US"/>
              <a:t> (low, high)</a:t>
            </a:r>
            <a:r>
              <a:rPr lang="en-US">
                <a:solidFill>
                  <a:srgbClr val="FF0000"/>
                </a:solidFill>
              </a:rPr>
              <a:t> (GTS – no room on the slide), </a:t>
            </a:r>
            <a:r>
              <a:rPr lang="en-US" b="1"/>
              <a:t>use</a:t>
            </a:r>
          </a:p>
          <a:p>
            <a:pPr lvl="1"/>
            <a:r>
              <a:rPr lang="en-US" b="1"/>
              <a:t>home</a:t>
            </a:r>
            <a:r>
              <a:rPr lang="en-US">
                <a:solidFill>
                  <a:srgbClr val="FF0000"/>
                </a:solidFill>
              </a:rPr>
              <a:t>, primary home, vacation home, </a:t>
            </a:r>
            <a:r>
              <a:rPr lang="en-US" b="1"/>
              <a:t>work</a:t>
            </a:r>
            <a:r>
              <a:rPr lang="en-US">
                <a:solidFill>
                  <a:srgbClr val="FF0000"/>
                </a:solidFill>
              </a:rPr>
              <a:t>place, direct, public, bad, physical, postal, </a:t>
            </a:r>
            <a:r>
              <a:rPr lang="en-US" b="1"/>
              <a:t>temp</a:t>
            </a:r>
            <a:r>
              <a:rPr lang="en-US">
                <a:solidFill>
                  <a:srgbClr val="FF0000"/>
                </a:solidFill>
              </a:rPr>
              <a:t>orary, alphabetic, ideographic, syllabic, search, soundex, phonetic, </a:t>
            </a:r>
            <a:r>
              <a:rPr lang="en-US"/>
              <a:t>old</a:t>
            </a:r>
          </a:p>
          <a:p>
            <a:r>
              <a:rPr lang="en-US">
                <a:solidFill>
                  <a:srgbClr val="FF0000"/>
                </a:solidFill>
              </a:rPr>
              <a:t>0..* parts, each with:</a:t>
            </a:r>
            <a:r>
              <a:rPr lang="en-US"/>
              <a:t>text</a:t>
            </a:r>
          </a:p>
          <a:p>
            <a:pPr lvl="1"/>
            <a:r>
              <a:rPr lang="en-US">
                <a:solidFill>
                  <a:srgbClr val="FF0000"/>
                </a:solidFill>
              </a:rPr>
              <a:t>value, code, code system, code system name, code system version, language, type:</a:t>
            </a:r>
          </a:p>
          <a:p>
            <a:pPr lvl="2"/>
            <a:r>
              <a:rPr lang="en-US">
                <a:solidFill>
                  <a:srgbClr val="FF0000"/>
                </a:solidFill>
              </a:rPr>
              <a:t>address </a:t>
            </a:r>
            <a:r>
              <a:rPr lang="en-US" b="1"/>
              <a:t>line</a:t>
            </a:r>
            <a:r>
              <a:rPr lang="en-US">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a:t>country</a:t>
            </a:r>
            <a:r>
              <a:rPr lang="en-US">
                <a:solidFill>
                  <a:srgbClr val="FF0000"/>
                </a:solidFill>
              </a:rPr>
              <a:t>, county or parish, municipality</a:t>
            </a:r>
            <a:r>
              <a:rPr lang="en-US" b="1"/>
              <a:t>city</a:t>
            </a:r>
            <a:r>
              <a:rPr lang="en-US">
                <a:solidFill>
                  <a:srgbClr val="FF0000"/>
                </a:solidFill>
              </a:rPr>
              <a:t>, delimiter, post box, precinct, </a:t>
            </a:r>
            <a:br>
              <a:rPr lang="en-US">
                <a:solidFill>
                  <a:srgbClr val="FF0000"/>
                </a:solidFill>
              </a:rPr>
            </a:br>
            <a:r>
              <a:rPr lang="en-US" b="1"/>
              <a:t>state</a:t>
            </a:r>
            <a:r>
              <a:rPr lang="en-US">
                <a:solidFill>
                  <a:srgbClr val="FF0000"/>
                </a:solidFill>
              </a:rPr>
              <a:t> or province, postal code</a:t>
            </a:r>
            <a:r>
              <a:rPr lang="en-US" b="1"/>
              <a:t>zip</a:t>
            </a:r>
            <a:r>
              <a:rPr lang="en-US">
                <a:solidFill>
                  <a:srgbClr val="FF0000"/>
                </a:solidFill>
              </a:rPr>
              <a:t>, delivery point identifier</a:t>
            </a:r>
            <a:endParaRPr lang="en-US" dirty="0">
              <a:solidFill>
                <a:srgbClr val="FF0000"/>
              </a:solidFill>
            </a:endParaRPr>
          </a:p>
        </p:txBody>
      </p:sp>
      <p:sp>
        <p:nvSpPr>
          <p:cNvPr id="6" name="Slide Number Placeholder 3">
            <a:extLst>
              <a:ext uri="{FF2B5EF4-FFF2-40B4-BE49-F238E27FC236}">
                <a16:creationId xmlns:a16="http://schemas.microsoft.com/office/drawing/2014/main" id="{37E439BE-15B0-44D8-A8FA-B6B4A0E7510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18</a:t>
            </a:fld>
            <a:endParaRPr lang="en-CA" dirty="0"/>
          </a:p>
        </p:txBody>
      </p:sp>
    </p:spTree>
    <p:extLst>
      <p:ext uri="{BB962C8B-B14F-4D97-AF65-F5344CB8AC3E}">
        <p14:creationId xmlns:p14="http://schemas.microsoft.com/office/powerpoint/2010/main" val="1384059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a:t>Support “Common” Scenarios: Example: FHIR </a:t>
            </a:r>
            <a:r>
              <a:rPr lang="en-US" sz="3200" b="1"/>
              <a:t>Address</a:t>
            </a:r>
            <a:endParaRPr lang="en-CA" sz="3200" b="1" dirty="0"/>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strike="sngStrike">
                <a:solidFill>
                  <a:srgbClr val="FF0000"/>
                </a:solidFill>
              </a:rPr>
              <a:t>isNotOrdered, updateMode, flavorId, nullFlavor, controlAct root &amp; extension, validTime low and high, useable </a:t>
            </a:r>
            <a:r>
              <a:rPr lang="en-US" b="1"/>
              <a:t>period</a:t>
            </a:r>
            <a:r>
              <a:rPr lang="en-US"/>
              <a:t> (low, high)</a:t>
            </a:r>
            <a:r>
              <a:rPr lang="en-US" strike="sngStrike">
                <a:solidFill>
                  <a:srgbClr val="FF0000"/>
                </a:solidFill>
              </a:rPr>
              <a:t> (GTS – no room on the slide), </a:t>
            </a:r>
            <a:r>
              <a:rPr lang="en-US" b="1"/>
              <a:t>use</a:t>
            </a:r>
          </a:p>
          <a:p>
            <a:pPr lvl="1"/>
            <a:r>
              <a:rPr lang="en-US" b="1"/>
              <a:t>home</a:t>
            </a:r>
            <a:r>
              <a:rPr lang="en-US" strike="sngStrike">
                <a:solidFill>
                  <a:srgbClr val="FF0000"/>
                </a:solidFill>
              </a:rPr>
              <a:t>, primary home, vacation home, </a:t>
            </a:r>
            <a:r>
              <a:rPr lang="en-US" b="1"/>
              <a:t>work</a:t>
            </a:r>
            <a:r>
              <a:rPr lang="en-US" strike="sngStrike">
                <a:solidFill>
                  <a:srgbClr val="FF0000"/>
                </a:solidFill>
              </a:rPr>
              <a:t>place, direct, public, bad, physical, postal, </a:t>
            </a:r>
            <a:r>
              <a:rPr lang="en-US" b="1"/>
              <a:t>temp</a:t>
            </a:r>
            <a:r>
              <a:rPr lang="en-US" strike="sngStrike">
                <a:solidFill>
                  <a:srgbClr val="FF0000"/>
                </a:solidFill>
              </a:rPr>
              <a:t>orary, alphabetic, ideographic, syllabic, search, soundex, phonetic, </a:t>
            </a:r>
            <a:r>
              <a:rPr lang="en-US"/>
              <a:t>old</a:t>
            </a:r>
          </a:p>
          <a:p>
            <a:r>
              <a:rPr lang="en-US" strike="sngStrike">
                <a:solidFill>
                  <a:srgbClr val="FF0000"/>
                </a:solidFill>
              </a:rPr>
              <a:t>0..* parts, each with:</a:t>
            </a:r>
            <a:r>
              <a:rPr lang="en-US"/>
              <a:t>text</a:t>
            </a:r>
          </a:p>
          <a:p>
            <a:pPr lvl="1"/>
            <a:r>
              <a:rPr lang="en-US" strike="sngStrike">
                <a:solidFill>
                  <a:srgbClr val="FF0000"/>
                </a:solidFill>
              </a:rPr>
              <a:t>value, code, code system, code system name, code system version, language, type:</a:t>
            </a:r>
          </a:p>
          <a:p>
            <a:pPr lvl="2"/>
            <a:r>
              <a:rPr lang="en-US" strike="sngStrike">
                <a:solidFill>
                  <a:srgbClr val="FF0000"/>
                </a:solidFill>
              </a:rPr>
              <a:t>address </a:t>
            </a:r>
            <a:r>
              <a:rPr lang="en-US" b="1"/>
              <a:t>line</a:t>
            </a:r>
            <a:r>
              <a:rPr lang="en-US" strike="sngStrike">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a:t>country</a:t>
            </a:r>
            <a:r>
              <a:rPr lang="en-US" strike="sngStrike">
                <a:solidFill>
                  <a:srgbClr val="FF0000"/>
                </a:solidFill>
              </a:rPr>
              <a:t>, county or parish, municipality</a:t>
            </a:r>
            <a:r>
              <a:rPr lang="en-US" b="1"/>
              <a:t>city</a:t>
            </a:r>
            <a:r>
              <a:rPr lang="en-US" strike="sngStrike">
                <a:solidFill>
                  <a:srgbClr val="FF0000"/>
                </a:solidFill>
              </a:rPr>
              <a:t>, delimiter, post box, precinct, </a:t>
            </a:r>
            <a:br>
              <a:rPr lang="en-US" strike="sngStrike">
                <a:solidFill>
                  <a:srgbClr val="FF0000"/>
                </a:solidFill>
              </a:rPr>
            </a:br>
            <a:r>
              <a:rPr lang="en-US" b="1"/>
              <a:t>state</a:t>
            </a:r>
            <a:r>
              <a:rPr lang="en-US" strike="sngStrike">
                <a:solidFill>
                  <a:srgbClr val="FF0000"/>
                </a:solidFill>
              </a:rPr>
              <a:t> or province, postal code</a:t>
            </a:r>
            <a:r>
              <a:rPr lang="en-US" b="1"/>
              <a:t>zip</a:t>
            </a:r>
            <a:r>
              <a:rPr lang="en-US" strike="sngStrike">
                <a:solidFill>
                  <a:srgbClr val="FF0000"/>
                </a:solidFill>
              </a:rPr>
              <a:t>, delivery point identifier</a:t>
            </a:r>
            <a:endParaRPr lang="en-US" strike="sngStrike" dirty="0">
              <a:solidFill>
                <a:srgbClr val="FF0000"/>
              </a:solidFill>
            </a:endParaRPr>
          </a:p>
        </p:txBody>
      </p:sp>
      <p:sp>
        <p:nvSpPr>
          <p:cNvPr id="6" name="Slide Number Placeholder 3">
            <a:extLst>
              <a:ext uri="{FF2B5EF4-FFF2-40B4-BE49-F238E27FC236}">
                <a16:creationId xmlns:a16="http://schemas.microsoft.com/office/drawing/2014/main" id="{39410177-E599-46B9-BB47-DEAA5016123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19</a:t>
            </a:fld>
            <a:endParaRPr lang="en-CA" dirty="0"/>
          </a:p>
        </p:txBody>
      </p:sp>
    </p:spTree>
    <p:extLst>
      <p:ext uri="{BB962C8B-B14F-4D97-AF65-F5344CB8AC3E}">
        <p14:creationId xmlns:p14="http://schemas.microsoft.com/office/powerpoint/2010/main" val="2555670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presentation</a:t>
            </a:r>
            <a:endParaRPr lang="en-CA" dirty="0"/>
          </a:p>
        </p:txBody>
      </p:sp>
      <p:sp>
        <p:nvSpPr>
          <p:cNvPr id="4" name="Content Placeholder 3"/>
          <p:cNvSpPr>
            <a:spLocks noGrp="1"/>
          </p:cNvSpPr>
          <p:nvPr>
            <p:ph idx="1"/>
          </p:nvPr>
        </p:nvSpPr>
        <p:spPr/>
        <p:txBody>
          <a:bodyPr/>
          <a:lstStyle/>
          <a:p>
            <a:r>
              <a:rPr lang="en-US" dirty="0"/>
              <a:t>Can be downloaded here:</a:t>
            </a:r>
          </a:p>
          <a:p>
            <a:pPr lvl="1"/>
            <a:r>
              <a:rPr lang="en-CA" u="sng" dirty="0">
                <a:solidFill>
                  <a:srgbClr val="FF0000"/>
                </a:solidFill>
                <a:hlinkClick r:id="rId3"/>
              </a:rPr>
              <a:t>h</a:t>
            </a:r>
            <a:r>
              <a:rPr lang="it-IT" u="sng" dirty="0">
                <a:solidFill>
                  <a:srgbClr val="FF0000"/>
                </a:solidFill>
                <a:hlinkClick r:id="rId3"/>
              </a:rPr>
              <a:t>ttps://github.com/FHIR/documents/tree/master/presentations/2017-09%20Tutorials</a:t>
            </a:r>
            <a:endParaRPr lang="en-CA" u="sng" dirty="0">
              <a:solidFill>
                <a:srgbClr val="FF0000"/>
              </a:solidFill>
            </a:endParaRPr>
          </a:p>
          <a:p>
            <a:pPr lvl="0"/>
            <a:r>
              <a:rPr lang="en-US"/>
              <a:t>Is </a:t>
            </a:r>
            <a:r>
              <a:rPr lang="en-US" dirty="0"/>
              <a:t>licensed for use under the Creative Commons, specifically:</a:t>
            </a:r>
          </a:p>
          <a:p>
            <a:pPr lvl="1"/>
            <a:r>
              <a:rPr lang="en-CA" u="sng" dirty="0">
                <a:hlinkClick r:id="rId4"/>
              </a:rPr>
              <a:t>Creative Commons Attribution 3.0 </a:t>
            </a:r>
            <a:r>
              <a:rPr lang="en-CA" u="sng" dirty="0" err="1">
                <a:hlinkClick r:id="rId4"/>
              </a:rPr>
              <a:t>Unported</a:t>
            </a:r>
            <a:r>
              <a:rPr lang="en-CA" u="sng" dirty="0">
                <a:hlinkClick r:id="rId4"/>
              </a:rPr>
              <a:t> License</a:t>
            </a:r>
            <a:endParaRPr lang="en-CA" u="sng" dirty="0"/>
          </a:p>
          <a:p>
            <a:pPr lvl="1"/>
            <a:r>
              <a:rPr lang="en-US" dirty="0"/>
              <a:t>(Do with it as you wish, so long as you give credit)</a:t>
            </a:r>
            <a:endParaRPr lang="en-CA" dirty="0"/>
          </a:p>
        </p:txBody>
      </p:sp>
      <p:pic>
        <p:nvPicPr>
          <p:cNvPr id="5" name="Picture 4" descr="Creative Commons Licen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3366" y="4869160"/>
            <a:ext cx="838200" cy="2952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428488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392" y="332657"/>
            <a:ext cx="8064896" cy="1152128"/>
          </a:xfrm>
        </p:spPr>
        <p:txBody>
          <a:bodyPr/>
          <a:lstStyle/>
          <a:p>
            <a:r>
              <a:rPr lang="en-US" sz="3200"/>
              <a:t>Support “Common” Scenarios: Example: FHIR </a:t>
            </a:r>
            <a:r>
              <a:rPr lang="en-US" sz="3200" b="1"/>
              <a:t>Address </a:t>
            </a:r>
            <a:r>
              <a:rPr lang="en-US" sz="2800" i="1"/>
              <a:t>(after)</a:t>
            </a:r>
            <a:endParaRPr lang="en-CA" sz="3200" i="1" dirty="0"/>
          </a:p>
        </p:txBody>
      </p:sp>
      <p:sp>
        <p:nvSpPr>
          <p:cNvPr id="5" name="Content Placeholder 4"/>
          <p:cNvSpPr>
            <a:spLocks noGrp="1"/>
          </p:cNvSpPr>
          <p:nvPr>
            <p:ph idx="1"/>
          </p:nvPr>
        </p:nvSpPr>
        <p:spPr>
          <a:xfrm>
            <a:off x="767408" y="2060848"/>
            <a:ext cx="9649072" cy="4464496"/>
          </a:xfrm>
        </p:spPr>
        <p:txBody>
          <a:bodyPr>
            <a:normAutofit/>
          </a:bodyPr>
          <a:lstStyle/>
          <a:p>
            <a:r>
              <a:rPr lang="en-US" b="1" dirty="0"/>
              <a:t>period</a:t>
            </a:r>
            <a:r>
              <a:rPr lang="en-US" dirty="0"/>
              <a:t> (low, high)</a:t>
            </a:r>
          </a:p>
          <a:p>
            <a:r>
              <a:rPr lang="en-US" b="1" dirty="0"/>
              <a:t>use</a:t>
            </a:r>
          </a:p>
          <a:p>
            <a:pPr lvl="1"/>
            <a:r>
              <a:rPr lang="en-US" b="1" dirty="0"/>
              <a:t>home</a:t>
            </a:r>
            <a:r>
              <a:rPr lang="en-US" dirty="0"/>
              <a:t>, </a:t>
            </a:r>
            <a:r>
              <a:rPr lang="en-US" b="1" dirty="0"/>
              <a:t>work, temp, old</a:t>
            </a:r>
          </a:p>
          <a:p>
            <a:r>
              <a:rPr lang="en-US" b="1" dirty="0"/>
              <a:t>text</a:t>
            </a:r>
          </a:p>
          <a:p>
            <a:pPr lvl="1"/>
            <a:r>
              <a:rPr lang="en-US" b="1" dirty="0"/>
              <a:t>line</a:t>
            </a:r>
            <a:r>
              <a:rPr lang="en-US" dirty="0"/>
              <a:t>, </a:t>
            </a:r>
            <a:r>
              <a:rPr lang="en-US" b="1" dirty="0"/>
              <a:t>country</a:t>
            </a:r>
            <a:r>
              <a:rPr lang="en-US" dirty="0"/>
              <a:t>, </a:t>
            </a:r>
            <a:r>
              <a:rPr lang="en-US" b="1" dirty="0"/>
              <a:t>city</a:t>
            </a:r>
            <a:r>
              <a:rPr lang="en-US" dirty="0"/>
              <a:t>, </a:t>
            </a:r>
            <a:r>
              <a:rPr lang="en-US" b="1" dirty="0"/>
              <a:t>state</a:t>
            </a:r>
            <a:r>
              <a:rPr lang="en-US" dirty="0"/>
              <a:t>, </a:t>
            </a:r>
            <a:r>
              <a:rPr lang="en-US" b="1" dirty="0"/>
              <a:t>zip</a:t>
            </a:r>
            <a:endParaRPr lang="en-US" dirty="0"/>
          </a:p>
        </p:txBody>
      </p:sp>
      <p:sp>
        <p:nvSpPr>
          <p:cNvPr id="6" name="Slide Number Placeholder 3">
            <a:extLst>
              <a:ext uri="{FF2B5EF4-FFF2-40B4-BE49-F238E27FC236}">
                <a16:creationId xmlns:a16="http://schemas.microsoft.com/office/drawing/2014/main" id="{0C212912-B037-4BD5-8725-F825114E3314}"/>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20</a:t>
            </a:fld>
            <a:endParaRPr lang="en-CA" dirty="0"/>
          </a:p>
        </p:txBody>
      </p:sp>
    </p:spTree>
    <p:extLst>
      <p:ext uri="{BB962C8B-B14F-4D97-AF65-F5344CB8AC3E}">
        <p14:creationId xmlns:p14="http://schemas.microsoft.com/office/powerpoint/2010/main" val="1543903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Technologies</a:t>
            </a:r>
            <a:endParaRPr lang="en-CA" dirty="0"/>
          </a:p>
        </p:txBody>
      </p:sp>
      <p:sp>
        <p:nvSpPr>
          <p:cNvPr id="3" name="Content Placeholder 2"/>
          <p:cNvSpPr>
            <a:spLocks noGrp="1"/>
          </p:cNvSpPr>
          <p:nvPr>
            <p:ph idx="1"/>
          </p:nvPr>
        </p:nvSpPr>
        <p:spPr/>
        <p:txBody>
          <a:bodyPr/>
          <a:lstStyle/>
          <a:p>
            <a:r>
              <a:rPr lang="en-US" sz="2800"/>
              <a:t>Same technologies that drive Google, Facebook &amp; Twitter</a:t>
            </a:r>
          </a:p>
          <a:p>
            <a:pPr lvl="1"/>
            <a:r>
              <a:rPr lang="en-US" sz="2300"/>
              <a:t>HTTP </a:t>
            </a:r>
          </a:p>
          <a:p>
            <a:pPr lvl="1"/>
            <a:r>
              <a:rPr lang="en-US" sz="2300"/>
              <a:t>DataTypes W3C complaint</a:t>
            </a:r>
          </a:p>
          <a:p>
            <a:pPr lvl="1"/>
            <a:r>
              <a:rPr lang="en-US" sz="2300"/>
              <a:t>XML, JSON, RDF</a:t>
            </a:r>
          </a:p>
          <a:p>
            <a:pPr lvl="1"/>
            <a:r>
              <a:rPr lang="en-US" sz="2300"/>
              <a:t>REST API</a:t>
            </a:r>
          </a:p>
          <a:p>
            <a:pPr lvl="1"/>
            <a:r>
              <a:rPr lang="en-US" sz="2300"/>
              <a:t>HTTPS, OAuth, etc. for security functions</a:t>
            </a:r>
            <a:endParaRPr lang="en-US" sz="23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21</a:t>
            </a:fld>
            <a:endParaRPr lang="en-CA" dirty="0"/>
          </a:p>
        </p:txBody>
      </p:sp>
    </p:spTree>
    <p:extLst>
      <p:ext uri="{BB962C8B-B14F-4D97-AF65-F5344CB8AC3E}">
        <p14:creationId xmlns:p14="http://schemas.microsoft.com/office/powerpoint/2010/main" val="248829273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Human Readable</a:t>
            </a:r>
            <a:endParaRPr lang="en-CA" dirty="0"/>
          </a:p>
        </p:txBody>
      </p:sp>
      <p:sp>
        <p:nvSpPr>
          <p:cNvPr id="3" name="Content Placeholder 2"/>
          <p:cNvSpPr>
            <a:spLocks noGrp="1"/>
          </p:cNvSpPr>
          <p:nvPr>
            <p:ph idx="1"/>
          </p:nvPr>
        </p:nvSpPr>
        <p:spPr/>
        <p:txBody>
          <a:bodyPr/>
          <a:lstStyle/>
          <a:p>
            <a:pPr lvl="0"/>
            <a:r>
              <a:rPr lang="en-US"/>
              <a:t>In FHIR, </a:t>
            </a:r>
            <a:r>
              <a:rPr lang="en-US" b="1"/>
              <a:t>every</a:t>
            </a:r>
            <a:r>
              <a:rPr lang="en-US" b="0" baseline="0"/>
              <a:t> resource should </a:t>
            </a:r>
            <a:br>
              <a:rPr lang="en-US" b="0" baseline="0"/>
            </a:br>
            <a:r>
              <a:rPr lang="en-US" b="0" baseline="0"/>
              <a:t>have a human-readable expression</a:t>
            </a:r>
          </a:p>
          <a:p>
            <a:pPr lvl="1"/>
            <a:r>
              <a:rPr lang="en-US"/>
              <a:t>Can be direct rendering or human entered</a:t>
            </a:r>
          </a:p>
          <a:p>
            <a:pPr lvl="1"/>
            <a:endParaRPr lang="en-US"/>
          </a:p>
          <a:p>
            <a:pPr>
              <a:buNone/>
            </a:pPr>
            <a:r>
              <a:rPr lang="en-US" sz="2000"/>
              <a:t>(Just like C-CDA)</a:t>
            </a:r>
          </a:p>
          <a:p>
            <a:pPr lvl="1"/>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a:t>
            </a:fld>
            <a:endParaRPr lang="en-CA"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2264" y="2348880"/>
            <a:ext cx="2098764" cy="31481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173967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n 14"/>
          <p:cNvSpPr/>
          <p:nvPr/>
        </p:nvSpPr>
        <p:spPr>
          <a:xfrm>
            <a:off x="5375920" y="3645025"/>
            <a:ext cx="1584176" cy="1584177"/>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dirty="0">
                <a:solidFill>
                  <a:srgbClr val="FFFFFF"/>
                </a:solidFill>
              </a:rPr>
              <a:t>FHIR</a:t>
            </a:r>
          </a:p>
          <a:p>
            <a:pPr algn="ctr"/>
            <a:r>
              <a:rPr lang="en-US" dirty="0">
                <a:solidFill>
                  <a:srgbClr val="FFFFFF"/>
                </a:solidFill>
              </a:rPr>
              <a:t>Repository</a:t>
            </a:r>
            <a:endParaRPr lang="nl-NL" dirty="0">
              <a:solidFill>
                <a:srgbClr val="FFFFFF"/>
              </a:solidFill>
            </a:endParaRPr>
          </a:p>
        </p:txBody>
      </p:sp>
      <p:sp>
        <p:nvSpPr>
          <p:cNvPr id="6" name="Rectangle 5"/>
          <p:cNvSpPr/>
          <p:nvPr/>
        </p:nvSpPr>
        <p:spPr>
          <a:xfrm>
            <a:off x="695400" y="609601"/>
            <a:ext cx="8598210" cy="984885"/>
          </a:xfrm>
          <a:prstGeom prst="rect">
            <a:avLst/>
          </a:prstGeom>
        </p:spPr>
        <p:txBody>
          <a:bodyPr wrap="square">
            <a:spAutoFit/>
          </a:bodyPr>
          <a:lstStyle/>
          <a:p>
            <a:pPr fontAlgn="base">
              <a:lnSpc>
                <a:spcPct val="80000"/>
              </a:lnSpc>
              <a:spcBef>
                <a:spcPct val="0"/>
              </a:spcBef>
              <a:spcAft>
                <a:spcPct val="0"/>
              </a:spcAft>
            </a:pPr>
            <a:r>
              <a:rPr lang="en-US" sz="4000" dirty="0">
                <a:solidFill>
                  <a:schemeClr val="tx2"/>
                </a:solidFill>
                <a:latin typeface="+mj-lt"/>
                <a:ea typeface="+mj-ea"/>
                <a:cs typeface="+mj-cs"/>
              </a:rPr>
              <a:t>Paradigm Agnostic</a:t>
            </a:r>
          </a:p>
          <a:p>
            <a:r>
              <a:rPr lang="en-US" sz="2600" dirty="0">
                <a:solidFill>
                  <a:srgbClr val="636360"/>
                </a:solidFill>
              </a:rPr>
              <a:t>	</a:t>
            </a:r>
            <a:endParaRPr lang="en-US" sz="2600" b="1" dirty="0">
              <a:solidFill>
                <a:srgbClr val="636360"/>
              </a:solidFill>
            </a:endParaRPr>
          </a:p>
        </p:txBody>
      </p:sp>
      <p:grpSp>
        <p:nvGrpSpPr>
          <p:cNvPr id="3" name="Group 2"/>
          <p:cNvGrpSpPr/>
          <p:nvPr/>
        </p:nvGrpSpPr>
        <p:grpSpPr>
          <a:xfrm>
            <a:off x="2423593" y="2636913"/>
            <a:ext cx="4152895" cy="2030653"/>
            <a:chOff x="35496" y="1419622"/>
            <a:chExt cx="6526699" cy="2206092"/>
          </a:xfrm>
        </p:grpSpPr>
        <p:grpSp>
          <p:nvGrpSpPr>
            <p:cNvPr id="12" name="Group 11"/>
            <p:cNvGrpSpPr/>
            <p:nvPr/>
          </p:nvGrpSpPr>
          <p:grpSpPr>
            <a:xfrm>
              <a:off x="35496" y="1867784"/>
              <a:ext cx="2547846" cy="1757930"/>
              <a:chOff x="251520" y="989679"/>
              <a:chExt cx="2547846" cy="1757930"/>
            </a:xfrm>
          </p:grpSpPr>
          <p:pic>
            <p:nvPicPr>
              <p:cNvPr id="13" name="Picture 2"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989679"/>
                <a:ext cx="1790328" cy="1342746"/>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Box 13"/>
              <p:cNvSpPr txBox="1"/>
              <p:nvPr/>
            </p:nvSpPr>
            <p:spPr>
              <a:xfrm>
                <a:off x="473565" y="2346368"/>
                <a:ext cx="2325801" cy="401241"/>
              </a:xfrm>
              <a:prstGeom prst="rect">
                <a:avLst/>
              </a:prstGeom>
              <a:noFill/>
            </p:spPr>
            <p:txBody>
              <a:bodyPr wrap="none" rtlCol="0">
                <a:spAutoFit/>
              </a:bodyPr>
              <a:lstStyle/>
              <a:p>
                <a:r>
                  <a:rPr lang="en-US" b="1" dirty="0">
                    <a:solidFill>
                      <a:srgbClr val="636360"/>
                    </a:solidFill>
                  </a:rPr>
                  <a:t>Lab System</a:t>
                </a:r>
                <a:endParaRPr lang="nl-NL" b="1" dirty="0">
                  <a:solidFill>
                    <a:srgbClr val="636360"/>
                  </a:solidFill>
                </a:endParaRPr>
              </a:p>
            </p:txBody>
          </p:sp>
        </p:grpSp>
        <p:sp>
          <p:nvSpPr>
            <p:cNvPr id="5" name="Rectangle 4"/>
            <p:cNvSpPr/>
            <p:nvPr/>
          </p:nvSpPr>
          <p:spPr>
            <a:xfrm>
              <a:off x="467544" y="1419622"/>
              <a:ext cx="6094651" cy="401241"/>
            </a:xfrm>
            <a:prstGeom prst="rect">
              <a:avLst/>
            </a:prstGeom>
          </p:spPr>
          <p:txBody>
            <a:bodyPr wrap="none">
              <a:spAutoFit/>
            </a:bodyPr>
            <a:lstStyle/>
            <a:p>
              <a:r>
                <a:rPr lang="en-US" dirty="0">
                  <a:solidFill>
                    <a:srgbClr val="636360"/>
                  </a:solidFill>
                </a:rPr>
                <a:t>Receive a lab result in a message…</a:t>
              </a:r>
              <a:endParaRPr lang="nl-NL" dirty="0">
                <a:solidFill>
                  <a:srgbClr val="636360"/>
                </a:solidFill>
              </a:endParaRPr>
            </a:p>
          </p:txBody>
        </p:sp>
        <p:sp>
          <p:nvSpPr>
            <p:cNvPr id="9" name="Right Arrow 8"/>
            <p:cNvSpPr/>
            <p:nvPr/>
          </p:nvSpPr>
          <p:spPr>
            <a:xfrm>
              <a:off x="2072519" y="2358372"/>
              <a:ext cx="2117447" cy="999072"/>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solidFill>
                    <a:srgbClr val="FFFFFF"/>
                  </a:solidFill>
                </a:rPr>
                <a:t>FHIR Message</a:t>
              </a:r>
            </a:p>
          </p:txBody>
        </p:sp>
      </p:grpSp>
      <p:grpSp>
        <p:nvGrpSpPr>
          <p:cNvPr id="4" name="Group 3"/>
          <p:cNvGrpSpPr/>
          <p:nvPr/>
        </p:nvGrpSpPr>
        <p:grpSpPr>
          <a:xfrm>
            <a:off x="6456041" y="3933057"/>
            <a:ext cx="3814479" cy="2230507"/>
            <a:chOff x="3903802" y="2342871"/>
            <a:chExt cx="5994844" cy="2423213"/>
          </a:xfrm>
        </p:grpSpPr>
        <p:pic>
          <p:nvPicPr>
            <p:cNvPr id="8" name="Picture 7"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5176" y="2342871"/>
              <a:ext cx="1790329" cy="1342746"/>
            </a:xfrm>
            <a:prstGeom prst="rect">
              <a:avLst/>
            </a:prstGeom>
            <a:noFill/>
            <a:extLst>
              <a:ext uri="{909E8E84-426E-40dd-AFC4-6F175D3DCCD1}">
                <a14:hiddenFill xmlns="" xmlns:a14="http://schemas.microsoft.com/office/drawing/2010/main">
                  <a:solidFill>
                    <a:srgbClr val="FFFFFF"/>
                  </a:solidFill>
                </a14:hiddenFill>
              </a:ext>
            </a:extLst>
          </p:spPr>
        </p:pic>
        <p:sp>
          <p:nvSpPr>
            <p:cNvPr id="34" name="Right Arrow 33"/>
            <p:cNvSpPr/>
            <p:nvPr/>
          </p:nvSpPr>
          <p:spPr>
            <a:xfrm>
              <a:off x="5035481" y="2421100"/>
              <a:ext cx="2549538" cy="1138769"/>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solidFill>
                    <a:srgbClr val="FFFFFF"/>
                  </a:solidFill>
                </a:rPr>
                <a:t>FHIR Document</a:t>
              </a:r>
            </a:p>
          </p:txBody>
        </p:sp>
        <p:sp>
          <p:nvSpPr>
            <p:cNvPr id="10" name="Rectangle 9"/>
            <p:cNvSpPr/>
            <p:nvPr/>
          </p:nvSpPr>
          <p:spPr>
            <a:xfrm>
              <a:off x="3903802" y="4063913"/>
              <a:ext cx="5994844" cy="702171"/>
            </a:xfrm>
            <a:prstGeom prst="rect">
              <a:avLst/>
            </a:prstGeom>
          </p:spPr>
          <p:txBody>
            <a:bodyPr wrap="square">
              <a:spAutoFit/>
            </a:bodyPr>
            <a:lstStyle/>
            <a:p>
              <a:r>
                <a:rPr lang="en-US" dirty="0">
                  <a:solidFill>
                    <a:srgbClr val="636360"/>
                  </a:solidFill>
                </a:rPr>
                <a:t>…Package it in a discharge summary document</a:t>
              </a:r>
              <a:endParaRPr lang="nl-NL" dirty="0">
                <a:solidFill>
                  <a:srgbClr val="636360"/>
                </a:solidFill>
              </a:endParaRPr>
            </a:p>
          </p:txBody>
        </p:sp>
        <p:sp>
          <p:nvSpPr>
            <p:cNvPr id="37" name="TextBox 36"/>
            <p:cNvSpPr txBox="1"/>
            <p:nvPr/>
          </p:nvSpPr>
          <p:spPr>
            <a:xfrm>
              <a:off x="7236297" y="3500303"/>
              <a:ext cx="2003334" cy="702171"/>
            </a:xfrm>
            <a:prstGeom prst="rect">
              <a:avLst/>
            </a:prstGeom>
            <a:noFill/>
          </p:spPr>
          <p:txBody>
            <a:bodyPr wrap="none" rtlCol="0">
              <a:spAutoFit/>
            </a:bodyPr>
            <a:lstStyle/>
            <a:p>
              <a:r>
                <a:rPr lang="en-US" b="1" dirty="0">
                  <a:solidFill>
                    <a:srgbClr val="636360"/>
                  </a:solidFill>
                </a:rPr>
                <a:t>National</a:t>
              </a:r>
            </a:p>
            <a:p>
              <a:r>
                <a:rPr lang="en-US" b="1" dirty="0">
                  <a:solidFill>
                    <a:srgbClr val="636360"/>
                  </a:solidFill>
                </a:rPr>
                <a:t>Exchange</a:t>
              </a:r>
              <a:endParaRPr lang="nl-NL" b="1" dirty="0">
                <a:solidFill>
                  <a:srgbClr val="636360"/>
                </a:solidFill>
              </a:endParaRPr>
            </a:p>
          </p:txBody>
        </p:sp>
      </p:grpSp>
      <p:pic>
        <p:nvPicPr>
          <p:cNvPr id="23" name="Picture 7"/>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70" b="96209" l="1624" r="99072"/>
                    </a14:imgEffect>
                  </a14:imgLayer>
                </a14:imgProps>
              </a:ext>
              <a:ext uri="{28A0092B-C50C-407E-A947-70E740481C1C}">
                <a14:useLocalDpi xmlns:a14="http://schemas.microsoft.com/office/drawing/2010/main" val="0"/>
              </a:ext>
            </a:extLst>
          </a:blip>
          <a:srcRect/>
          <a:stretch>
            <a:fillRect/>
          </a:stretch>
        </p:blipFill>
        <p:spPr bwMode="auto">
          <a:xfrm>
            <a:off x="2639617" y="5301208"/>
            <a:ext cx="1336705" cy="8729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1" name="Down Arrow 20"/>
          <p:cNvSpPr/>
          <p:nvPr/>
        </p:nvSpPr>
        <p:spPr>
          <a:xfrm rot="14554775">
            <a:off x="4027348" y="4676535"/>
            <a:ext cx="1041867" cy="1076892"/>
          </a:xfrm>
          <a:prstGeom prst="downArrow">
            <a:avLst/>
          </a:prstGeom>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dirty="0">
                <a:solidFill>
                  <a:srgbClr val="FFFFFF"/>
                </a:solidFill>
              </a:rPr>
              <a:t>REST</a:t>
            </a:r>
            <a:endParaRPr lang="nl-NL" dirty="0">
              <a:solidFill>
                <a:srgbClr val="FFFFFF"/>
              </a:solidFill>
            </a:endParaRPr>
          </a:p>
        </p:txBody>
      </p:sp>
      <p:sp>
        <p:nvSpPr>
          <p:cNvPr id="26" name="TextBox 25"/>
          <p:cNvSpPr txBox="1"/>
          <p:nvPr/>
        </p:nvSpPr>
        <p:spPr>
          <a:xfrm>
            <a:off x="1991544" y="1628801"/>
            <a:ext cx="7776864" cy="830997"/>
          </a:xfrm>
          <a:prstGeom prst="rect">
            <a:avLst/>
          </a:prstGeom>
          <a:noFill/>
        </p:spPr>
        <p:txBody>
          <a:bodyPr wrap="square" rtlCol="0">
            <a:spAutoFit/>
          </a:bodyPr>
          <a:lstStyle/>
          <a:p>
            <a:r>
              <a:rPr lang="en-US" sz="2400" dirty="0"/>
              <a:t>The </a:t>
            </a:r>
            <a:r>
              <a:rPr lang="en-US" sz="2400" b="1" dirty="0"/>
              <a:t>content </a:t>
            </a:r>
            <a:r>
              <a:rPr lang="en-US" sz="2400" dirty="0"/>
              <a:t>is the same whatever the interoperability paradigm</a:t>
            </a:r>
          </a:p>
        </p:txBody>
      </p:sp>
      <p:sp>
        <p:nvSpPr>
          <p:cNvPr id="27" name="Rectangle 26"/>
          <p:cNvSpPr/>
          <p:nvPr/>
        </p:nvSpPr>
        <p:spPr>
          <a:xfrm>
            <a:off x="3863752" y="5877273"/>
            <a:ext cx="2736304" cy="646331"/>
          </a:xfrm>
          <a:prstGeom prst="rect">
            <a:avLst/>
          </a:prstGeom>
        </p:spPr>
        <p:txBody>
          <a:bodyPr wrap="square">
            <a:spAutoFit/>
          </a:bodyPr>
          <a:lstStyle/>
          <a:p>
            <a:r>
              <a:rPr lang="en-US" dirty="0">
                <a:solidFill>
                  <a:srgbClr val="636360"/>
                </a:solidFill>
              </a:rPr>
              <a:t>…Update a patient record</a:t>
            </a:r>
            <a:endParaRPr lang="nl-NL" dirty="0">
              <a:solidFill>
                <a:srgbClr val="636360"/>
              </a:solidFill>
            </a:endParaRPr>
          </a:p>
        </p:txBody>
      </p:sp>
      <p:sp>
        <p:nvSpPr>
          <p:cNvPr id="20" name="Slide Number Placeholder 3">
            <a:extLst>
              <a:ext uri="{FF2B5EF4-FFF2-40B4-BE49-F238E27FC236}">
                <a16:creationId xmlns:a16="http://schemas.microsoft.com/office/drawing/2014/main" id="{3C999E9F-BA82-442A-A7B5-51E32216E624}"/>
              </a:ext>
            </a:extLst>
          </p:cNvPr>
          <p:cNvSpPr txBox="1">
            <a:spLocks/>
          </p:cNvSpPr>
          <p:nvPr/>
        </p:nvSpPr>
        <p:spPr>
          <a:xfrm>
            <a:off x="239348" y="6304236"/>
            <a:ext cx="960108" cy="22110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z="1000" smtClean="0">
                <a:solidFill>
                  <a:schemeClr val="bg1">
                    <a:lumMod val="50000"/>
                  </a:schemeClr>
                </a:solidFill>
              </a:rPr>
              <a:pPr/>
              <a:t>23</a:t>
            </a:fld>
            <a:endParaRPr lang="en-CA" sz="1000" dirty="0">
              <a:solidFill>
                <a:schemeClr val="bg1">
                  <a:lumMod val="50000"/>
                </a:schemeClr>
              </a:solidFill>
            </a:endParaRPr>
          </a:p>
        </p:txBody>
      </p:sp>
    </p:spTree>
    <p:extLst>
      <p:ext uri="{BB962C8B-B14F-4D97-AF65-F5344CB8AC3E}">
        <p14:creationId xmlns:p14="http://schemas.microsoft.com/office/powerpoint/2010/main" val="146859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System Architecture Agnostic</a:t>
            </a:r>
            <a:endParaRPr lang="en-CA" dirty="0"/>
          </a:p>
        </p:txBody>
      </p:sp>
      <p:sp>
        <p:nvSpPr>
          <p:cNvPr id="3" name="Content Placeholder 2"/>
          <p:cNvSpPr>
            <a:spLocks noGrp="1"/>
          </p:cNvSpPr>
          <p:nvPr>
            <p:ph idx="1"/>
          </p:nvPr>
        </p:nvSpPr>
        <p:spPr/>
        <p:txBody>
          <a:bodyPr/>
          <a:lstStyle/>
          <a:p>
            <a:r>
              <a:rPr lang="en-US"/>
              <a:t>FHIR makes no assumptions about the architectural design of systems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24</a:t>
            </a:fld>
            <a:endParaRPr lang="en-CA" dirty="0"/>
          </a:p>
        </p:txBody>
      </p:sp>
      <p:pic>
        <p:nvPicPr>
          <p:cNvPr id="1026" name="Picture 2" descr="C:\Users\office\AppData\Local\Microsoft\Windows\Temporary Internet Files\Content.IE5\5O8TIZUQ\MC90043383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9616" y="3356992"/>
            <a:ext cx="2591258" cy="259125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office\AppData\Local\Microsoft\Windows\Temporary Internet Files\Content.IE5\WA3NX6Q5\MC900432115[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32105" y="3356993"/>
            <a:ext cx="1453084" cy="2609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592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Open Source</a:t>
            </a:r>
            <a:endParaRPr lang="en-CA" dirty="0"/>
          </a:p>
        </p:txBody>
      </p:sp>
      <p:sp>
        <p:nvSpPr>
          <p:cNvPr id="3" name="Content Placeholder 2"/>
          <p:cNvSpPr>
            <a:spLocks noGrp="1"/>
          </p:cNvSpPr>
          <p:nvPr>
            <p:ph idx="1"/>
          </p:nvPr>
        </p:nvSpPr>
        <p:spPr/>
        <p:txBody>
          <a:bodyPr/>
          <a:lstStyle/>
          <a:p>
            <a:r>
              <a:rPr lang="en-US"/>
              <a:t>Unencumbered – free for use, no membership required</a:t>
            </a:r>
          </a:p>
          <a:p>
            <a:r>
              <a:rPr lang="en-US">
                <a:hlinkClick r:id="rId3"/>
              </a:rPr>
              <a:t>http://hl7.org/fhir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25</a:t>
            </a:fld>
            <a:endParaRPr lang="en-CA" dirty="0"/>
          </a:p>
        </p:txBody>
      </p:sp>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79577" y="3573016"/>
            <a:ext cx="6562725" cy="2000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4" name="Picture 2" descr="C:\Users\office\AppData\Local\Microsoft\Windows\Temporary Internet Files\Content.IE5\2B0EXTZ8\MC900104752[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45693" y="2420888"/>
            <a:ext cx="1747838" cy="18192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273986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Resources: What are they?</a:t>
            </a:r>
            <a:endParaRPr lang="en-US" dirty="0"/>
          </a:p>
        </p:txBody>
      </p:sp>
      <p:sp>
        <p:nvSpPr>
          <p:cNvPr id="3" name="Content Placeholder 2"/>
          <p:cNvSpPr>
            <a:spLocks noGrp="1"/>
          </p:cNvSpPr>
          <p:nvPr>
            <p:ph idx="1"/>
          </p:nvPr>
        </p:nvSpPr>
        <p:spPr/>
        <p:txBody>
          <a:bodyPr/>
          <a:lstStyle/>
          <a:p>
            <a:r>
              <a:rPr lang="en-US" sz="2900" dirty="0"/>
              <a:t>The Content model</a:t>
            </a:r>
          </a:p>
          <a:p>
            <a:pPr marL="342900" lvl="1" indent="-342900">
              <a:buSzPct val="75000"/>
              <a:buFont typeface="Wingdings" pitchFamily="2" charset="2"/>
              <a:buChar char="n"/>
            </a:pPr>
            <a:r>
              <a:rPr lang="en-US" sz="2900" dirty="0">
                <a:ea typeface="+mn-ea"/>
                <a:cs typeface="+mn-cs"/>
              </a:rPr>
              <a:t>The Thing that is exchanged</a:t>
            </a:r>
          </a:p>
          <a:p>
            <a:pPr lvl="1"/>
            <a:r>
              <a:rPr lang="en-US" sz="2300" dirty="0"/>
              <a:t>Via REST (FHIR Restful API), </a:t>
            </a:r>
            <a:r>
              <a:rPr lang="en-US" sz="2000" dirty="0"/>
              <a:t>Messages, Documents</a:t>
            </a:r>
          </a:p>
          <a:p>
            <a:r>
              <a:rPr lang="en-US" sz="2900" dirty="0"/>
              <a:t>Informed by much past work inside and outside of HL7</a:t>
            </a:r>
          </a:p>
          <a:p>
            <a:pPr lvl="1"/>
            <a:r>
              <a:rPr lang="en-US" sz="2200" dirty="0"/>
              <a:t>HL7: version 2, version 3 (RIM), CDA</a:t>
            </a:r>
          </a:p>
          <a:p>
            <a:pPr lvl="1"/>
            <a:r>
              <a:rPr lang="en-US" sz="2200" dirty="0"/>
              <a:t>Other SDOs: </a:t>
            </a:r>
            <a:r>
              <a:rPr lang="en-US" sz="2200" dirty="0" err="1"/>
              <a:t>openEHR</a:t>
            </a:r>
            <a:r>
              <a:rPr lang="en-US" sz="2200" dirty="0"/>
              <a:t>, CIMI, ISO 13606, IHE, DICOM</a:t>
            </a:r>
            <a:endParaRPr lang="en-US" sz="2000" dirty="0"/>
          </a:p>
        </p:txBody>
      </p:sp>
      <p:sp>
        <p:nvSpPr>
          <p:cNvPr id="6" name="Slide Number Placeholder 3">
            <a:extLst>
              <a:ext uri="{FF2B5EF4-FFF2-40B4-BE49-F238E27FC236}">
                <a16:creationId xmlns:a16="http://schemas.microsoft.com/office/drawing/2014/main" id="{744BDF0F-B719-40DA-B245-96AE7BB6729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26</a:t>
            </a:fld>
            <a:endParaRPr lang="en-CA" dirty="0"/>
          </a:p>
        </p:txBody>
      </p:sp>
    </p:spTree>
    <p:extLst>
      <p:ext uri="{BB962C8B-B14F-4D97-AF65-F5344CB8AC3E}">
        <p14:creationId xmlns:p14="http://schemas.microsoft.com/office/powerpoint/2010/main" val="76443535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does a FHIR Resource represent?</a:t>
            </a:r>
            <a:endParaRPr lang="en-US" dirty="0"/>
          </a:p>
        </p:txBody>
      </p:sp>
      <p:sp>
        <p:nvSpPr>
          <p:cNvPr id="3" name="Content Placeholder 2"/>
          <p:cNvSpPr>
            <a:spLocks noGrp="1"/>
          </p:cNvSpPr>
          <p:nvPr>
            <p:ph idx="1"/>
          </p:nvPr>
        </p:nvSpPr>
        <p:spPr/>
        <p:txBody>
          <a:bodyPr/>
          <a:lstStyle/>
          <a:p>
            <a:r>
              <a:rPr lang="en-US" dirty="0"/>
              <a:t>Clinical Perspective: The resource content defines a small amount of focused clinical and administrative information</a:t>
            </a:r>
          </a:p>
          <a:p>
            <a:r>
              <a:rPr lang="en-US" dirty="0"/>
              <a:t>Implementer Perspective: Additional Infrastructural stuff too.</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27</a:t>
            </a:fld>
            <a:endParaRPr lang="en-CA"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224" y="3717032"/>
            <a:ext cx="4739456" cy="230801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FHIR Resources</a:t>
            </a:r>
            <a:endParaRPr lang="en-CA" dirty="0"/>
          </a:p>
        </p:txBody>
      </p:sp>
      <p:pic>
        <p:nvPicPr>
          <p:cNvPr id="9" name="Snagit_PPT62A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3432" y="1297756"/>
            <a:ext cx="5800734" cy="5006480"/>
          </a:xfrm>
        </p:spPr>
      </p:pic>
      <p:pic>
        <p:nvPicPr>
          <p:cNvPr id="10" name="Snagit_PPT4DE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016" y="1833297"/>
            <a:ext cx="5537145" cy="4692048"/>
          </a:xfrm>
          <a:prstGeom prst="rect">
            <a:avLst/>
          </a:prstGeom>
        </p:spPr>
      </p:pic>
      <p:sp>
        <p:nvSpPr>
          <p:cNvPr id="8" name="Slide Number Placeholder 3">
            <a:extLst>
              <a:ext uri="{FF2B5EF4-FFF2-40B4-BE49-F238E27FC236}">
                <a16:creationId xmlns:a16="http://schemas.microsoft.com/office/drawing/2014/main" id="{1331CEE3-6C6D-4F15-9CA4-9241BCD62ECB}"/>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28</a:t>
            </a:fld>
            <a:endParaRPr lang="en-CA" dirty="0"/>
          </a:p>
        </p:txBody>
      </p:sp>
    </p:spTree>
    <p:extLst>
      <p:ext uri="{BB962C8B-B14F-4D97-AF65-F5344CB8AC3E}">
        <p14:creationId xmlns:p14="http://schemas.microsoft.com/office/powerpoint/2010/main" val="190015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FHIR Resources</a:t>
            </a:r>
            <a:endParaRPr lang="en-CA" dirty="0"/>
          </a:p>
        </p:txBody>
      </p:sp>
      <p:pic>
        <p:nvPicPr>
          <p:cNvPr id="9" name="Snagit_PPT62A7" descr="PPT62A7.png"/>
          <p:cNvPicPr>
            <a:picLocks noGrp="1" noChangeAspect="1"/>
          </p:cNvPicPr>
          <p:nvPr>
            <p:ph idx="1"/>
          </p:nvPr>
        </p:nvPicPr>
        <p:blipFill>
          <a:blip r:embed="rId3" cstate="print"/>
          <a:stretch>
            <a:fillRect/>
          </a:stretch>
        </p:blipFill>
        <p:spPr>
          <a:xfrm>
            <a:off x="3530419" y="1828800"/>
            <a:ext cx="5131163" cy="4419600"/>
          </a:xfrm>
        </p:spPr>
      </p:pic>
      <p:pic>
        <p:nvPicPr>
          <p:cNvPr id="10" name="Snagit_PPT4DE0" descr="PPT4DE0.png"/>
          <p:cNvPicPr>
            <a:picLocks noChangeAspect="1"/>
          </p:cNvPicPr>
          <p:nvPr/>
        </p:nvPicPr>
        <p:blipFill>
          <a:blip r:embed="rId4" cstate="print"/>
          <a:stretch>
            <a:fillRect/>
          </a:stretch>
        </p:blipFill>
        <p:spPr>
          <a:xfrm>
            <a:off x="6096001" y="1916833"/>
            <a:ext cx="4405821" cy="4077437"/>
          </a:xfrm>
          <a:prstGeom prst="rect">
            <a:avLst/>
          </a:prstGeom>
        </p:spPr>
      </p:pic>
      <p:pic>
        <p:nvPicPr>
          <p:cNvPr id="14" name="Snagit_PPTA723" descr="PPTA723.png"/>
          <p:cNvPicPr>
            <a:picLocks noChangeAspect="1"/>
          </p:cNvPicPr>
          <p:nvPr/>
        </p:nvPicPr>
        <p:blipFill>
          <a:blip r:embed="rId5" cstate="print"/>
          <a:stretch>
            <a:fillRect/>
          </a:stretch>
        </p:blipFill>
        <p:spPr>
          <a:xfrm>
            <a:off x="1847528" y="1823268"/>
            <a:ext cx="8640960" cy="4486053"/>
          </a:xfrm>
          <a:prstGeom prst="rect">
            <a:avLst/>
          </a:prstGeom>
        </p:spPr>
      </p:pic>
      <p:sp>
        <p:nvSpPr>
          <p:cNvPr id="8" name="Slide Number Placeholder 3">
            <a:extLst>
              <a:ext uri="{FF2B5EF4-FFF2-40B4-BE49-F238E27FC236}">
                <a16:creationId xmlns:a16="http://schemas.microsoft.com/office/drawing/2014/main" id="{1331CEE3-6C6D-4F15-9CA4-9241BCD62ECB}"/>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29</a:t>
            </a:fld>
            <a:endParaRPr lang="en-CA" dirty="0"/>
          </a:p>
        </p:txBody>
      </p:sp>
    </p:spTree>
    <p:extLst>
      <p:ext uri="{BB962C8B-B14F-4D97-AF65-F5344CB8AC3E}">
        <p14:creationId xmlns:p14="http://schemas.microsoft.com/office/powerpoint/2010/main" val="183421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Acknowledgements</a:t>
            </a:r>
            <a:endParaRPr lang="en-US" dirty="0"/>
          </a:p>
        </p:txBody>
      </p:sp>
      <p:sp>
        <p:nvSpPr>
          <p:cNvPr id="3" name="Content Placeholder 2"/>
          <p:cNvSpPr>
            <a:spLocks noGrp="1"/>
          </p:cNvSpPr>
          <p:nvPr>
            <p:ph idx="1"/>
          </p:nvPr>
        </p:nvSpPr>
        <p:spPr/>
        <p:txBody>
          <a:bodyPr/>
          <a:lstStyle/>
          <a:p>
            <a:r>
              <a:rPr lang="en-US"/>
              <a:t>Grahame Grieve</a:t>
            </a:r>
          </a:p>
          <a:p>
            <a:r>
              <a:rPr lang="en-US"/>
              <a:t>Lloyd McKenzie</a:t>
            </a:r>
          </a:p>
          <a:p>
            <a:r>
              <a:rPr lang="en-US"/>
              <a:t>Ewout Kramer</a:t>
            </a:r>
          </a:p>
          <a:p>
            <a:r>
              <a:rPr lang="en-US"/>
              <a:t>David Hay</a:t>
            </a:r>
          </a:p>
          <a:p>
            <a:r>
              <a:rPr lang="en-US"/>
              <a:t>Josh Mandel</a:t>
            </a:r>
          </a:p>
          <a:p>
            <a:r>
              <a:rPr lang="en-US"/>
              <a:t>Brett Marquard </a:t>
            </a:r>
          </a:p>
          <a:p>
            <a:r>
              <a:rPr lang="en-US"/>
              <a:t>et al</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a:t>
            </a:fld>
            <a:endParaRPr lang="en-CA"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446831"/>
            <a:ext cx="8736971" cy="1152128"/>
          </a:xfrm>
        </p:spPr>
        <p:txBody>
          <a:bodyPr/>
          <a:lstStyle/>
          <a:p>
            <a:r>
              <a:rPr lang="en-AU" dirty="0"/>
              <a:t>What makes a resource?</a:t>
            </a:r>
          </a:p>
        </p:txBody>
      </p:sp>
      <p:sp>
        <p:nvSpPr>
          <p:cNvPr id="8" name="Slide Number Placeholder 3">
            <a:extLst>
              <a:ext uri="{FF2B5EF4-FFF2-40B4-BE49-F238E27FC236}">
                <a16:creationId xmlns:a16="http://schemas.microsoft.com/office/drawing/2014/main" id="{B9054098-051F-4C37-9A7C-A1240904EB41}"/>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30</a:t>
            </a:fld>
            <a:endParaRPr lang="en-CA" dirty="0"/>
          </a:p>
        </p:txBody>
      </p:sp>
      <p:sp>
        <p:nvSpPr>
          <p:cNvPr id="9" name="Content Placeholder 6">
            <a:extLst>
              <a:ext uri="{FF2B5EF4-FFF2-40B4-BE49-F238E27FC236}">
                <a16:creationId xmlns:a16="http://schemas.microsoft.com/office/drawing/2014/main" id="{052F6344-2DF6-4E2D-8F89-FC179BA676A2}"/>
              </a:ext>
            </a:extLst>
          </p:cNvPr>
          <p:cNvSpPr txBox="1">
            <a:spLocks/>
          </p:cNvSpPr>
          <p:nvPr/>
        </p:nvSpPr>
        <p:spPr>
          <a:xfrm>
            <a:off x="983432" y="2305731"/>
            <a:ext cx="4040188" cy="4095304"/>
          </a:xfrm>
          <a:prstGeom prst="rect">
            <a:avLst/>
          </a:prstGeom>
        </p:spPr>
        <p:txBody>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GB" sz="2400" kern="0" dirty="0"/>
              <a:t>Administrative</a:t>
            </a:r>
          </a:p>
          <a:p>
            <a:pPr lvl="1"/>
            <a:r>
              <a:rPr lang="en-GB" sz="2000" b="1" kern="0" dirty="0"/>
              <a:t>Patient</a:t>
            </a:r>
            <a:r>
              <a:rPr lang="en-GB" sz="2000" kern="0" dirty="0"/>
              <a:t>, </a:t>
            </a:r>
            <a:r>
              <a:rPr lang="en-GB" sz="2000" b="1" kern="0" dirty="0"/>
              <a:t>Encounter</a:t>
            </a:r>
            <a:r>
              <a:rPr lang="en-GB" sz="2000" kern="0" dirty="0"/>
              <a:t>, Organization, Invoice</a:t>
            </a:r>
          </a:p>
          <a:p>
            <a:r>
              <a:rPr lang="en-GB" sz="2400" kern="0" dirty="0"/>
              <a:t>Clinical Concepts</a:t>
            </a:r>
          </a:p>
          <a:p>
            <a:pPr lvl="1"/>
            <a:r>
              <a:rPr lang="en-GB" sz="2000" b="1" kern="0" dirty="0"/>
              <a:t>Allergy</a:t>
            </a:r>
            <a:r>
              <a:rPr lang="en-GB" sz="2000" kern="0" dirty="0"/>
              <a:t>, </a:t>
            </a:r>
            <a:r>
              <a:rPr lang="en-GB" sz="2000" b="1" kern="0" dirty="0"/>
              <a:t>Problem</a:t>
            </a:r>
            <a:r>
              <a:rPr lang="en-GB" sz="2000" kern="0" dirty="0"/>
              <a:t>, Questionnaire, Care Plan,</a:t>
            </a:r>
          </a:p>
          <a:p>
            <a:pPr marL="457200" lvl="1" indent="0">
              <a:buFont typeface="Wingdings" pitchFamily="2" charset="2"/>
              <a:buNone/>
            </a:pPr>
            <a:r>
              <a:rPr lang="en-GB" sz="2000" kern="0" dirty="0"/>
              <a:t>   Medication</a:t>
            </a:r>
          </a:p>
          <a:p>
            <a:r>
              <a:rPr lang="en-GB" sz="2400" kern="0" dirty="0"/>
              <a:t>Infrastructure</a:t>
            </a:r>
          </a:p>
          <a:p>
            <a:pPr lvl="1"/>
            <a:r>
              <a:rPr lang="en-GB" sz="2000" b="1" kern="0" dirty="0"/>
              <a:t>Document</a:t>
            </a:r>
            <a:r>
              <a:rPr lang="en-GB" sz="2000" kern="0" dirty="0"/>
              <a:t>, Message, Profile, Conformance</a:t>
            </a:r>
          </a:p>
        </p:txBody>
      </p:sp>
      <p:sp>
        <p:nvSpPr>
          <p:cNvPr id="11" name="Content Placeholder 6">
            <a:extLst>
              <a:ext uri="{FF2B5EF4-FFF2-40B4-BE49-F238E27FC236}">
                <a16:creationId xmlns:a16="http://schemas.microsoft.com/office/drawing/2014/main" id="{B03931BA-073D-4848-9597-4721F1F4CB06}"/>
              </a:ext>
            </a:extLst>
          </p:cNvPr>
          <p:cNvSpPr txBox="1">
            <a:spLocks/>
          </p:cNvSpPr>
          <p:nvPr/>
        </p:nvSpPr>
        <p:spPr>
          <a:xfrm>
            <a:off x="5879976" y="2636912"/>
            <a:ext cx="5328592" cy="4095304"/>
          </a:xfrm>
          <a:prstGeom prst="rect">
            <a:avLst/>
          </a:prstGeom>
        </p:spPr>
        <p:txBody>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GB" sz="2400" kern="0" dirty="0">
                <a:solidFill>
                  <a:schemeClr val="bg1">
                    <a:lumMod val="50000"/>
                  </a:schemeClr>
                </a:solidFill>
              </a:rPr>
              <a:t>Gender – too small</a:t>
            </a:r>
          </a:p>
          <a:p>
            <a:r>
              <a:rPr lang="en-GB" sz="2400" dirty="0">
                <a:solidFill>
                  <a:schemeClr val="bg1">
                    <a:lumMod val="50000"/>
                  </a:schemeClr>
                </a:solidFill>
              </a:rPr>
              <a:t>Electronic Health Record – too big</a:t>
            </a:r>
          </a:p>
          <a:p>
            <a:r>
              <a:rPr lang="en-GB" sz="2400" dirty="0">
                <a:solidFill>
                  <a:schemeClr val="bg1">
                    <a:lumMod val="50000"/>
                  </a:schemeClr>
                </a:solidFill>
              </a:rPr>
              <a:t>Blood Pressure – too specific (see profiles, terminology)</a:t>
            </a:r>
          </a:p>
          <a:p>
            <a:r>
              <a:rPr lang="en-GB" sz="2400" dirty="0">
                <a:solidFill>
                  <a:schemeClr val="bg1">
                    <a:lumMod val="50000"/>
                  </a:schemeClr>
                </a:solidFill>
              </a:rPr>
              <a:t>Intervention – not specific enough</a:t>
            </a:r>
          </a:p>
          <a:p>
            <a:endParaRPr lang="en-GB" sz="2400" kern="0" dirty="0"/>
          </a:p>
        </p:txBody>
      </p:sp>
      <p:sp>
        <p:nvSpPr>
          <p:cNvPr id="12" name="Text Placeholder 8">
            <a:extLst>
              <a:ext uri="{FF2B5EF4-FFF2-40B4-BE49-F238E27FC236}">
                <a16:creationId xmlns:a16="http://schemas.microsoft.com/office/drawing/2014/main" id="{9FA178CA-19EC-4FBD-A2ED-638F47CC8E9D}"/>
              </a:ext>
            </a:extLst>
          </p:cNvPr>
          <p:cNvSpPr txBox="1">
            <a:spLocks/>
          </p:cNvSpPr>
          <p:nvPr/>
        </p:nvSpPr>
        <p:spPr bwMode="auto">
          <a:xfrm>
            <a:off x="467544" y="1709118"/>
            <a:ext cx="4040188" cy="639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GB" kern="0" dirty="0"/>
              <a:t>Examples</a:t>
            </a:r>
          </a:p>
        </p:txBody>
      </p:sp>
      <p:sp>
        <p:nvSpPr>
          <p:cNvPr id="13" name="Text Placeholder 8">
            <a:extLst>
              <a:ext uri="{FF2B5EF4-FFF2-40B4-BE49-F238E27FC236}">
                <a16:creationId xmlns:a16="http://schemas.microsoft.com/office/drawing/2014/main" id="{126C8E5B-F49E-45D6-B030-B45134ABE357}"/>
              </a:ext>
            </a:extLst>
          </p:cNvPr>
          <p:cNvSpPr txBox="1">
            <a:spLocks/>
          </p:cNvSpPr>
          <p:nvPr/>
        </p:nvSpPr>
        <p:spPr bwMode="auto">
          <a:xfrm>
            <a:off x="5878364" y="1733650"/>
            <a:ext cx="4040188" cy="639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GB" kern="0" dirty="0">
                <a:solidFill>
                  <a:schemeClr val="bg1">
                    <a:lumMod val="50000"/>
                  </a:schemeClr>
                </a:solidFill>
              </a:rPr>
              <a:t>Counter examples</a:t>
            </a:r>
          </a:p>
        </p:txBody>
      </p:sp>
    </p:spTree>
    <p:extLst>
      <p:ext uri="{BB962C8B-B14F-4D97-AF65-F5344CB8AC3E}">
        <p14:creationId xmlns:p14="http://schemas.microsoft.com/office/powerpoint/2010/main" val="3307712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Connecting Resources</a:t>
            </a:r>
            <a:endParaRPr lang="en-AU" dirty="0"/>
          </a:p>
        </p:txBody>
      </p:sp>
      <p:sp>
        <p:nvSpPr>
          <p:cNvPr id="3" name="Content Placeholder 2"/>
          <p:cNvSpPr>
            <a:spLocks noGrp="1"/>
          </p:cNvSpPr>
          <p:nvPr>
            <p:ph sz="quarter" idx="1"/>
          </p:nvPr>
        </p:nvSpPr>
        <p:spPr/>
        <p:txBody>
          <a:bodyPr/>
          <a:lstStyle/>
          <a:p>
            <a:r>
              <a:rPr lang="en-AU" sz="2800"/>
              <a:t>Resources are independent – don’t need other resources to correctly interpret a resource</a:t>
            </a:r>
          </a:p>
          <a:p>
            <a:r>
              <a:rPr lang="en-US" sz="2800"/>
              <a:t>But a single resource doesn't say very much, but a collection of Resources taken together creates a useful clinical record.</a:t>
            </a:r>
            <a:endParaRPr lang="en-AU" sz="2600" dirty="0"/>
          </a:p>
        </p:txBody>
      </p:sp>
      <p:sp>
        <p:nvSpPr>
          <p:cNvPr id="8" name="Slide Number Placeholder 3">
            <a:extLst>
              <a:ext uri="{FF2B5EF4-FFF2-40B4-BE49-F238E27FC236}">
                <a16:creationId xmlns:a16="http://schemas.microsoft.com/office/drawing/2014/main" id="{B9054098-051F-4C37-9A7C-A1240904EB41}"/>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31</a:t>
            </a:fld>
            <a:endParaRPr lang="en-CA" dirty="0"/>
          </a:p>
        </p:txBody>
      </p:sp>
    </p:spTree>
    <p:extLst>
      <p:ext uri="{BB962C8B-B14F-4D97-AF65-F5344CB8AC3E}">
        <p14:creationId xmlns:p14="http://schemas.microsoft.com/office/powerpoint/2010/main" val="2866081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Connecting Resources</a:t>
            </a:r>
            <a:endParaRPr lang="en-US" dirty="0"/>
          </a:p>
        </p:txBody>
      </p:sp>
      <p:pic>
        <p:nvPicPr>
          <p:cNvPr id="5" name="Picture 4" descr="proced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1544" y="2132856"/>
            <a:ext cx="8423920" cy="3903062"/>
          </a:xfrm>
          <a:prstGeom prst="rect">
            <a:avLst/>
          </a:prstGeom>
        </p:spPr>
      </p:pic>
      <p:sp>
        <p:nvSpPr>
          <p:cNvPr id="7" name="Rectangle 6"/>
          <p:cNvSpPr/>
          <p:nvPr/>
        </p:nvSpPr>
        <p:spPr bwMode="auto">
          <a:xfrm>
            <a:off x="8112224" y="3645024"/>
            <a:ext cx="2088232" cy="2304256"/>
          </a:xfrm>
          <a:prstGeom prst="rect">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8" name="Rounded Rectangle 7"/>
          <p:cNvSpPr/>
          <p:nvPr/>
        </p:nvSpPr>
        <p:spPr bwMode="auto">
          <a:xfrm>
            <a:off x="8328248" y="3717032"/>
            <a:ext cx="1152128" cy="288032"/>
          </a:xfrm>
          <a:prstGeom prst="roundRect">
            <a:avLst/>
          </a:prstGeom>
          <a:solidFill>
            <a:schemeClr val="bg1">
              <a:lumMod val="85000"/>
            </a:schemeClr>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100" dirty="0" err="1">
                <a:latin typeface="Arial" charset="0"/>
              </a:rPr>
              <a:t>FHIR</a:t>
            </a:r>
            <a:r>
              <a:rPr lang="en-US" sz="1100" dirty="0">
                <a:latin typeface="Arial" charset="0"/>
              </a:rPr>
              <a:t> resource</a:t>
            </a:r>
          </a:p>
        </p:txBody>
      </p:sp>
      <p:sp>
        <p:nvSpPr>
          <p:cNvPr id="9" name="TextBox 8"/>
          <p:cNvSpPr txBox="1"/>
          <p:nvPr/>
        </p:nvSpPr>
        <p:spPr>
          <a:xfrm>
            <a:off x="8400256" y="4077073"/>
            <a:ext cx="1584176" cy="830997"/>
          </a:xfrm>
          <a:prstGeom prst="rect">
            <a:avLst/>
          </a:prstGeom>
          <a:noFill/>
        </p:spPr>
        <p:txBody>
          <a:bodyPr wrap="square" rtlCol="0">
            <a:spAutoFit/>
          </a:bodyPr>
          <a:lstStyle/>
          <a:p>
            <a:r>
              <a:rPr lang="en-AU" sz="1200" dirty="0"/>
              <a:t>“container” of information that represent something in the real world </a:t>
            </a:r>
            <a:endParaRPr lang="en-US" sz="1200" dirty="0"/>
          </a:p>
        </p:txBody>
      </p:sp>
      <p:cxnSp>
        <p:nvCxnSpPr>
          <p:cNvPr id="11" name="Curved Connector 10"/>
          <p:cNvCxnSpPr/>
          <p:nvPr/>
        </p:nvCxnSpPr>
        <p:spPr bwMode="auto">
          <a:xfrm>
            <a:off x="8400256" y="5013176"/>
            <a:ext cx="720080" cy="216024"/>
          </a:xfrm>
          <a:prstGeom prst="curvedConnector3">
            <a:avLst>
              <a:gd name="adj1" fmla="val 50000"/>
            </a:avLst>
          </a:prstGeom>
          <a:solidFill>
            <a:schemeClr val="accent1"/>
          </a:solidFill>
          <a:ln w="25400" cap="rnd"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8400256" y="5373217"/>
            <a:ext cx="1512168" cy="461665"/>
          </a:xfrm>
          <a:prstGeom prst="rect">
            <a:avLst/>
          </a:prstGeom>
          <a:noFill/>
        </p:spPr>
        <p:txBody>
          <a:bodyPr wrap="square" rtlCol="0">
            <a:spAutoFit/>
          </a:bodyPr>
          <a:lstStyle/>
          <a:p>
            <a:r>
              <a:rPr lang="en-US" sz="1200" dirty="0"/>
              <a:t>Link between resources</a:t>
            </a:r>
          </a:p>
        </p:txBody>
      </p:sp>
      <p:sp>
        <p:nvSpPr>
          <p:cNvPr id="13" name="Slide Number Placeholder 3">
            <a:extLst>
              <a:ext uri="{FF2B5EF4-FFF2-40B4-BE49-F238E27FC236}">
                <a16:creationId xmlns:a16="http://schemas.microsoft.com/office/drawing/2014/main" id="{266AB0BD-F029-4303-804F-8C663753034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32</a:t>
            </a:fld>
            <a:endParaRPr lang="en-CA" dirty="0"/>
          </a:p>
        </p:txBody>
      </p:sp>
    </p:spTree>
    <p:extLst>
      <p:ext uri="{BB962C8B-B14F-4D97-AF65-F5344CB8AC3E}">
        <p14:creationId xmlns:p14="http://schemas.microsoft.com/office/powerpoint/2010/main" val="2221418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332657"/>
            <a:ext cx="8784976" cy="1152128"/>
          </a:xfrm>
        </p:spPr>
        <p:txBody>
          <a:bodyPr/>
          <a:lstStyle/>
          <a:p>
            <a:r>
              <a:rPr lang="en-US" dirty="0"/>
              <a:t>Taking a tour of a FHIR Resource </a:t>
            </a:r>
            <a:endParaRPr lang="en-AU" dirty="0"/>
          </a:p>
        </p:txBody>
      </p:sp>
      <p:sp>
        <p:nvSpPr>
          <p:cNvPr id="3" name="Content Placeholder 2"/>
          <p:cNvSpPr>
            <a:spLocks noGrp="1"/>
          </p:cNvSpPr>
          <p:nvPr>
            <p:ph sz="quarter" idx="1"/>
          </p:nvPr>
        </p:nvSpPr>
        <p:spPr>
          <a:xfrm>
            <a:off x="1129680" y="1844824"/>
            <a:ext cx="7772400" cy="4773614"/>
          </a:xfrm>
        </p:spPr>
        <p:txBody>
          <a:bodyPr/>
          <a:lstStyle/>
          <a:p>
            <a:r>
              <a:rPr lang="en-AU" sz="2800" dirty="0"/>
              <a:t>Scope and Usage Notes</a:t>
            </a:r>
          </a:p>
          <a:p>
            <a:r>
              <a:rPr lang="en-AU" sz="2800" dirty="0"/>
              <a:t>Resource Content (UML and XML)</a:t>
            </a:r>
          </a:p>
          <a:p>
            <a:r>
              <a:rPr lang="en-AU" sz="2800" dirty="0"/>
              <a:t>Terminology Bindings</a:t>
            </a:r>
          </a:p>
          <a:p>
            <a:r>
              <a:rPr lang="en-AU" sz="2800" dirty="0"/>
              <a:t>Constraints</a:t>
            </a:r>
          </a:p>
          <a:p>
            <a:r>
              <a:rPr lang="en-AU" sz="2800" dirty="0"/>
              <a:t>Implementation Issues</a:t>
            </a:r>
          </a:p>
          <a:p>
            <a:r>
              <a:rPr lang="en-AU" sz="2800" dirty="0"/>
              <a:t>Search Parameters</a:t>
            </a:r>
          </a:p>
          <a:p>
            <a:r>
              <a:rPr lang="en-AU" sz="2800" dirty="0"/>
              <a:t>Examples, Profiles, Formal Definitions</a:t>
            </a:r>
          </a:p>
          <a:p>
            <a:r>
              <a:rPr lang="en-AU" sz="2800" dirty="0"/>
              <a:t>Mappings to RIM, CDA, v2, etc</a:t>
            </a:r>
          </a:p>
        </p:txBody>
      </p:sp>
      <p:sp>
        <p:nvSpPr>
          <p:cNvPr id="6" name="Slide Number Placeholder 3">
            <a:extLst>
              <a:ext uri="{FF2B5EF4-FFF2-40B4-BE49-F238E27FC236}">
                <a16:creationId xmlns:a16="http://schemas.microsoft.com/office/drawing/2014/main" id="{4ECB4958-8236-450D-AEB9-C5395C8AC8AE}"/>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33</a:t>
            </a:fld>
            <a:endParaRPr lang="en-CA" dirty="0"/>
          </a:p>
        </p:txBody>
      </p:sp>
    </p:spTree>
    <p:extLst>
      <p:ext uri="{BB962C8B-B14F-4D97-AF65-F5344CB8AC3E}">
        <p14:creationId xmlns:p14="http://schemas.microsoft.com/office/powerpoint/2010/main" val="558739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Anatomy of a Resource</a:t>
            </a:r>
            <a:endParaRPr lang="en-AU"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34</a:t>
            </a:fld>
            <a:endParaRPr lang="en-CA" dirty="0"/>
          </a:p>
        </p:txBody>
      </p:sp>
      <p:pic>
        <p:nvPicPr>
          <p:cNvPr id="13" name="Snagit_PPTDB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700" y="1676001"/>
            <a:ext cx="6059158" cy="5018839"/>
          </a:xfrm>
          <a:prstGeom prst="rect">
            <a:avLst/>
          </a:prstGeom>
        </p:spPr>
      </p:pic>
      <p:pic>
        <p:nvPicPr>
          <p:cNvPr id="14" name="Picture 13" descr="check.png"/>
          <p:cNvPicPr>
            <a:picLocks noChangeAspect="1"/>
          </p:cNvPicPr>
          <p:nvPr/>
        </p:nvPicPr>
        <p:blipFill>
          <a:blip r:embed="rId4" cstate="print"/>
          <a:stretch>
            <a:fillRect/>
          </a:stretch>
        </p:blipFill>
        <p:spPr>
          <a:xfrm>
            <a:off x="7908773" y="2959876"/>
            <a:ext cx="514286" cy="428571"/>
          </a:xfrm>
          <a:prstGeom prst="rect">
            <a:avLst/>
          </a:prstGeom>
        </p:spPr>
      </p:pic>
      <p:pic>
        <p:nvPicPr>
          <p:cNvPr id="15" name="Picture 14" descr="check.png"/>
          <p:cNvPicPr>
            <a:picLocks noChangeAspect="1"/>
          </p:cNvPicPr>
          <p:nvPr/>
        </p:nvPicPr>
        <p:blipFill>
          <a:blip r:embed="rId4" cstate="print"/>
          <a:stretch>
            <a:fillRect/>
          </a:stretch>
        </p:blipFill>
        <p:spPr>
          <a:xfrm>
            <a:off x="7908773" y="3609365"/>
            <a:ext cx="514286" cy="428571"/>
          </a:xfrm>
          <a:prstGeom prst="rect">
            <a:avLst/>
          </a:prstGeom>
        </p:spPr>
      </p:pic>
      <p:pic>
        <p:nvPicPr>
          <p:cNvPr id="16" name="Picture 15" descr="check.png"/>
          <p:cNvPicPr>
            <a:picLocks noChangeAspect="1"/>
          </p:cNvPicPr>
          <p:nvPr/>
        </p:nvPicPr>
        <p:blipFill>
          <a:blip r:embed="rId4" cstate="print"/>
          <a:stretch>
            <a:fillRect/>
          </a:stretch>
        </p:blipFill>
        <p:spPr>
          <a:xfrm>
            <a:off x="7908773" y="4289620"/>
            <a:ext cx="514286" cy="428571"/>
          </a:xfrm>
          <a:prstGeom prst="rect">
            <a:avLst/>
          </a:prstGeom>
        </p:spPr>
      </p:pic>
      <p:pic>
        <p:nvPicPr>
          <p:cNvPr id="17" name="Picture 16" descr="check.png"/>
          <p:cNvPicPr>
            <a:picLocks noChangeAspect="1"/>
          </p:cNvPicPr>
          <p:nvPr/>
        </p:nvPicPr>
        <p:blipFill>
          <a:blip r:embed="rId4" cstate="print"/>
          <a:stretch>
            <a:fillRect/>
          </a:stretch>
        </p:blipFill>
        <p:spPr>
          <a:xfrm>
            <a:off x="7908773" y="5063886"/>
            <a:ext cx="514286" cy="428571"/>
          </a:xfrm>
          <a:prstGeom prst="rect">
            <a:avLst/>
          </a:prstGeom>
        </p:spPr>
      </p:pic>
    </p:spTree>
    <p:extLst>
      <p:ext uri="{BB962C8B-B14F-4D97-AF65-F5344CB8AC3E}">
        <p14:creationId xmlns:p14="http://schemas.microsoft.com/office/powerpoint/2010/main" val="31992142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Elements</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35</a:t>
            </a:fld>
            <a:endParaRPr lang="en-CA" dirty="0"/>
          </a:p>
        </p:txBody>
      </p:sp>
      <p:sp>
        <p:nvSpPr>
          <p:cNvPr id="4" name="Text Placeholder 3"/>
          <p:cNvSpPr>
            <a:spLocks noGrp="1"/>
          </p:cNvSpPr>
          <p:nvPr>
            <p:ph type="body" idx="4294967295"/>
          </p:nvPr>
        </p:nvSpPr>
        <p:spPr>
          <a:xfrm>
            <a:off x="1127448" y="1700808"/>
            <a:ext cx="9159552" cy="4480520"/>
          </a:xfrm>
        </p:spPr>
        <p:txBody>
          <a:bodyPr/>
          <a:lstStyle/>
          <a:p>
            <a:r>
              <a:rPr lang="en-US" dirty="0"/>
              <a:t>Each Resource is composed of about 20-40 resource “elements”</a:t>
            </a:r>
          </a:p>
          <a:p>
            <a:r>
              <a:rPr lang="en-US" dirty="0"/>
              <a:t>Each resource element is defined by:</a:t>
            </a:r>
          </a:p>
          <a:p>
            <a:pPr lvl="1"/>
            <a:r>
              <a:rPr lang="en-US" sz="2400" dirty="0"/>
              <a:t>Name</a:t>
            </a:r>
          </a:p>
          <a:p>
            <a:pPr lvl="1"/>
            <a:r>
              <a:rPr lang="en-US" sz="2400" dirty="0"/>
              <a:t>Cardinality</a:t>
            </a:r>
          </a:p>
          <a:p>
            <a:pPr lvl="1"/>
            <a:r>
              <a:rPr lang="en-US" sz="2400" dirty="0"/>
              <a:t>Type (Data type or structural resource)</a:t>
            </a:r>
          </a:p>
          <a:p>
            <a:pPr lvl="1"/>
            <a:r>
              <a:rPr lang="en-US" sz="2400" dirty="0"/>
              <a:t>Description</a:t>
            </a:r>
          </a:p>
          <a:p>
            <a:pPr lvl="1"/>
            <a:r>
              <a:rPr lang="en-US" sz="2400" dirty="0"/>
              <a:t>Terminology Binding</a:t>
            </a:r>
          </a:p>
          <a:p>
            <a:pPr lvl="1"/>
            <a:r>
              <a:rPr lang="en-US" sz="2400" dirty="0"/>
              <a:t>Other stuff (Comments, Constraints, Summary Flags, mappings, etc.)</a:t>
            </a:r>
          </a:p>
          <a:p>
            <a:pPr lvl="1"/>
            <a:endParaRPr lang="en-US" dirty="0"/>
          </a:p>
          <a:p>
            <a:endParaRPr lang="en-US" dirty="0"/>
          </a:p>
          <a:p>
            <a:endParaRPr lang="en-US" dirty="0"/>
          </a:p>
          <a:p>
            <a:endParaRPr lang="en-US" dirty="0"/>
          </a:p>
          <a:p>
            <a:endParaRPr lang="en-US" sz="2800" dirty="0"/>
          </a:p>
          <a:p>
            <a:pPr lvl="1"/>
            <a:endParaRPr lang="en-US" sz="2300" dirty="0"/>
          </a:p>
        </p:txBody>
      </p:sp>
    </p:spTree>
    <p:extLst>
      <p:ext uri="{BB962C8B-B14F-4D97-AF65-F5344CB8AC3E}">
        <p14:creationId xmlns:p14="http://schemas.microsoft.com/office/powerpoint/2010/main" val="67674889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types:Primitive</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36</a:t>
            </a:fld>
            <a:endParaRPr lang="en-CA" dirty="0"/>
          </a:p>
        </p:txBody>
      </p:sp>
      <p:sp>
        <p:nvSpPr>
          <p:cNvPr id="4" name="Text Placeholder 3"/>
          <p:cNvSpPr>
            <a:spLocks noGrp="1"/>
          </p:cNvSpPr>
          <p:nvPr>
            <p:ph type="body" idx="4294967295"/>
          </p:nvPr>
        </p:nvSpPr>
        <p:spPr/>
        <p:txBody>
          <a:bodyPr/>
          <a:lstStyle/>
          <a:p>
            <a:endParaRPr lang="en-US" dirty="0"/>
          </a:p>
          <a:p>
            <a:endParaRPr lang="en-US" dirty="0"/>
          </a:p>
          <a:p>
            <a:endParaRPr lang="en-US" dirty="0"/>
          </a:p>
          <a:p>
            <a:endParaRPr lang="en-US" dirty="0"/>
          </a:p>
          <a:p>
            <a:endParaRPr lang="en-US" sz="2800" dirty="0"/>
          </a:p>
          <a:p>
            <a:r>
              <a:rPr lang="en-US" sz="2800" dirty="0"/>
              <a:t>Based on w3c schema and ISO data types</a:t>
            </a:r>
          </a:p>
          <a:p>
            <a:r>
              <a:rPr lang="en-US" sz="2800" dirty="0"/>
              <a:t>Simplified – Stick to the “80% rule” – only expose what most will use</a:t>
            </a:r>
            <a:endParaRPr lang="en-US" sz="2300" dirty="0"/>
          </a:p>
        </p:txBody>
      </p:sp>
      <p:pic>
        <p:nvPicPr>
          <p:cNvPr id="6" name="Picture 5" descr="Screen Shot 2015-04-26 at 8.49.53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3140" y="1765301"/>
            <a:ext cx="7393260" cy="2950521"/>
          </a:xfrm>
          <a:prstGeom prst="rect">
            <a:avLst/>
          </a:prstGeom>
        </p:spPr>
      </p:pic>
    </p:spTree>
    <p:extLst>
      <p:ext uri="{BB962C8B-B14F-4D97-AF65-F5344CB8AC3E}">
        <p14:creationId xmlns:p14="http://schemas.microsoft.com/office/powerpoint/2010/main" val="676748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26 at 8.47.59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5978" y="620688"/>
            <a:ext cx="5733414" cy="5949280"/>
          </a:xfrm>
          <a:prstGeom prst="rect">
            <a:avLst/>
          </a:prstGeom>
        </p:spPr>
      </p:pic>
      <p:sp>
        <p:nvSpPr>
          <p:cNvPr id="2" name="Title 1"/>
          <p:cNvSpPr>
            <a:spLocks noGrp="1"/>
          </p:cNvSpPr>
          <p:nvPr>
            <p:ph type="title"/>
          </p:nvPr>
        </p:nvSpPr>
        <p:spPr/>
        <p:txBody>
          <a:bodyPr/>
          <a:lstStyle/>
          <a:p>
            <a:r>
              <a:rPr lang="en-US"/>
              <a:t>Complex</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37</a:t>
            </a:fld>
            <a:endParaRPr lang="en-CA" dirty="0"/>
          </a:p>
        </p:txBody>
      </p:sp>
    </p:spTree>
    <p:extLst>
      <p:ext uri="{BB962C8B-B14F-4D97-AF65-F5344CB8AC3E}">
        <p14:creationId xmlns:p14="http://schemas.microsoft.com/office/powerpoint/2010/main" val="31074952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Polymorphic Properties</a:t>
            </a:r>
            <a:endParaRPr lang="en-US" dirty="0"/>
          </a:p>
        </p:txBody>
      </p:sp>
      <p:sp>
        <p:nvSpPr>
          <p:cNvPr id="3" name="Content Placeholder 2"/>
          <p:cNvSpPr>
            <a:spLocks noGrp="1"/>
          </p:cNvSpPr>
          <p:nvPr>
            <p:ph idx="1"/>
          </p:nvPr>
        </p:nvSpPr>
        <p:spPr>
          <a:xfrm>
            <a:off x="2279576" y="5013176"/>
            <a:ext cx="7643192" cy="1080120"/>
          </a:xfrm>
        </p:spPr>
        <p:txBody>
          <a:bodyPr>
            <a:normAutofit fontScale="77500" lnSpcReduction="20000"/>
          </a:bodyPr>
          <a:lstStyle/>
          <a:p>
            <a:r>
              <a:rPr lang="en-US" dirty="0"/>
              <a:t>Where a property can have different datatypes</a:t>
            </a:r>
          </a:p>
          <a:p>
            <a:r>
              <a:rPr lang="en-US" dirty="0"/>
              <a:t>Can use a profile to restrict to specific type</a:t>
            </a:r>
          </a:p>
          <a:p>
            <a:pPr lvl="1"/>
            <a:r>
              <a:rPr lang="en-US" dirty="0"/>
              <a:t>To come!</a:t>
            </a:r>
          </a:p>
        </p:txBody>
      </p:sp>
      <p:pic>
        <p:nvPicPr>
          <p:cNvPr id="4" name="Picture 3" descr="Screen Shot 2015-07-21 at 7.13.4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1628800"/>
            <a:ext cx="8267700" cy="2755900"/>
          </a:xfrm>
          <a:prstGeom prst="rect">
            <a:avLst/>
          </a:prstGeom>
        </p:spPr>
      </p:pic>
      <p:pic>
        <p:nvPicPr>
          <p:cNvPr id="5" name="Picture 4" descr="circle.png"/>
          <p:cNvPicPr>
            <a:picLocks noChangeAspect="1"/>
          </p:cNvPicPr>
          <p:nvPr/>
        </p:nvPicPr>
        <p:blipFill>
          <a:blip r:embed="rId3" cstate="print"/>
          <a:stretch>
            <a:fillRect/>
          </a:stretch>
        </p:blipFill>
        <p:spPr>
          <a:xfrm>
            <a:off x="1847528" y="2996952"/>
            <a:ext cx="3143305" cy="1440160"/>
          </a:xfrm>
          <a:prstGeom prst="rect">
            <a:avLst/>
          </a:prstGeom>
        </p:spPr>
      </p:pic>
      <p:pic>
        <p:nvPicPr>
          <p:cNvPr id="6" name="Picture 5" descr="circle.png"/>
          <p:cNvPicPr>
            <a:picLocks noChangeAspect="1"/>
          </p:cNvPicPr>
          <p:nvPr/>
        </p:nvPicPr>
        <p:blipFill>
          <a:blip r:embed="rId3" cstate="print"/>
          <a:stretch>
            <a:fillRect/>
          </a:stretch>
        </p:blipFill>
        <p:spPr>
          <a:xfrm>
            <a:off x="1775520" y="1484784"/>
            <a:ext cx="3096344" cy="1418644"/>
          </a:xfrm>
          <a:prstGeom prst="rect">
            <a:avLst/>
          </a:prstGeom>
        </p:spPr>
      </p:pic>
      <p:sp>
        <p:nvSpPr>
          <p:cNvPr id="9" name="Slide Number Placeholder 3">
            <a:extLst>
              <a:ext uri="{FF2B5EF4-FFF2-40B4-BE49-F238E27FC236}">
                <a16:creationId xmlns:a16="http://schemas.microsoft.com/office/drawing/2014/main" id="{A4530DF0-27C8-4CC4-94DC-3EA807173A7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38</a:t>
            </a:fld>
            <a:endParaRPr lang="en-CA" dirty="0"/>
          </a:p>
        </p:txBody>
      </p:sp>
    </p:spTree>
    <p:extLst>
      <p:ext uri="{BB962C8B-B14F-4D97-AF65-F5344CB8AC3E}">
        <p14:creationId xmlns:p14="http://schemas.microsoft.com/office/powerpoint/2010/main" val="680549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Constraints &amp; Notes</a:t>
            </a:r>
            <a:endParaRPr lang="en-CA" dirty="0"/>
          </a:p>
        </p:txBody>
      </p:sp>
      <p:sp>
        <p:nvSpPr>
          <p:cNvPr id="3" name="Content Placeholder 2"/>
          <p:cNvSpPr>
            <a:spLocks noGrp="1"/>
          </p:cNvSpPr>
          <p:nvPr>
            <p:ph idx="1"/>
          </p:nvPr>
        </p:nvSpPr>
        <p:spPr/>
        <p:txBody>
          <a:bodyPr/>
          <a:lstStyle/>
          <a:p>
            <a:endParaRPr lang="en-CA"/>
          </a:p>
        </p:txBody>
      </p:sp>
      <p:sp>
        <p:nvSpPr>
          <p:cNvPr id="4" name="Slide Number Placeholder 3"/>
          <p:cNvSpPr>
            <a:spLocks noGrp="1"/>
          </p:cNvSpPr>
          <p:nvPr>
            <p:ph type="sldNum" sz="quarter" idx="4"/>
          </p:nvPr>
        </p:nvSpPr>
        <p:spPr/>
        <p:txBody>
          <a:bodyPr/>
          <a:lstStyle/>
          <a:p>
            <a:fld id="{5CC3E5C4-3E2B-40F1-9F2B-C46CEB0C88DF}" type="slidenum">
              <a:rPr lang="en-CA" smtClean="0"/>
              <a:pPr/>
              <a:t>39</a:t>
            </a:fld>
            <a:endParaRPr lang="en-CA" dirty="0"/>
          </a:p>
        </p:txBody>
      </p:sp>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33972" y="1700809"/>
            <a:ext cx="7791400" cy="461241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5732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idx="1"/>
          </p:nvPr>
        </p:nvSpPr>
        <p:spPr/>
        <p:txBody>
          <a:bodyPr/>
          <a:lstStyle/>
          <a:p>
            <a:r>
              <a:rPr lang="en-US" sz="2400"/>
              <a:t>Introductions</a:t>
            </a:r>
          </a:p>
          <a:p>
            <a:r>
              <a:rPr lang="en-US" sz="2400"/>
              <a:t>Background to FHIR</a:t>
            </a:r>
          </a:p>
          <a:p>
            <a:r>
              <a:rPr lang="en-US" sz="2400"/>
              <a:t>Resources: What are they</a:t>
            </a:r>
          </a:p>
          <a:p>
            <a:r>
              <a:rPr lang="en-US" sz="2400"/>
              <a:t>Terminology</a:t>
            </a:r>
          </a:p>
          <a:p>
            <a:r>
              <a:rPr lang="en-US" sz="2400"/>
              <a:t>API Exchange: Fetching and Searching for Data</a:t>
            </a:r>
          </a:p>
          <a:p>
            <a:r>
              <a:rPr lang="en-US" sz="2400"/>
              <a:t>Profiling: Extending beyond the Base Resource</a:t>
            </a:r>
          </a:p>
          <a:p>
            <a:r>
              <a:rPr lang="en-US" sz="2400"/>
              <a:t>Implementation: Examples</a:t>
            </a:r>
          </a:p>
          <a:p>
            <a:r>
              <a:rPr lang="en-US" sz="2400"/>
              <a:t>Wrap up</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dirty="0"/>
          </a:p>
        </p:txBody>
      </p:sp>
    </p:spTree>
    <p:extLst>
      <p:ext uri="{BB962C8B-B14F-4D97-AF65-F5344CB8AC3E}">
        <p14:creationId xmlns:p14="http://schemas.microsoft.com/office/powerpoint/2010/main" val="3165625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 Identifiers	</a:t>
            </a:r>
            <a:endParaRPr lang="en-US" dirty="0"/>
          </a:p>
        </p:txBody>
      </p:sp>
      <p:sp>
        <p:nvSpPr>
          <p:cNvPr id="3" name="Content Placeholder 2"/>
          <p:cNvSpPr>
            <a:spLocks noGrp="1"/>
          </p:cNvSpPr>
          <p:nvPr>
            <p:ph idx="1"/>
          </p:nvPr>
        </p:nvSpPr>
        <p:spPr>
          <a:xfrm>
            <a:off x="911424" y="1988840"/>
            <a:ext cx="9289032" cy="3888432"/>
          </a:xfrm>
        </p:spPr>
        <p:txBody>
          <a:bodyPr/>
          <a:lstStyle/>
          <a:p>
            <a:r>
              <a:rPr lang="en-US" sz="3200" dirty="0"/>
              <a:t>2 different ‘sorts’ of identity</a:t>
            </a:r>
          </a:p>
          <a:p>
            <a:pPr lvl="1"/>
            <a:r>
              <a:rPr lang="en-US" sz="2800" dirty="0"/>
              <a:t>ID identifies a resource on a (REST) server</a:t>
            </a:r>
          </a:p>
          <a:p>
            <a:pPr lvl="2"/>
            <a:r>
              <a:rPr lang="en-US" sz="2800" dirty="0"/>
              <a:t>Is Metadata</a:t>
            </a:r>
          </a:p>
          <a:p>
            <a:pPr lvl="2"/>
            <a:r>
              <a:rPr lang="en-US" sz="2800" dirty="0"/>
              <a:t>Will change between servers</a:t>
            </a:r>
          </a:p>
          <a:p>
            <a:pPr lvl="1"/>
            <a:r>
              <a:rPr lang="en-US" sz="2800" dirty="0"/>
              <a:t>Identifier</a:t>
            </a:r>
          </a:p>
          <a:p>
            <a:pPr lvl="2"/>
            <a:r>
              <a:rPr lang="en-US" sz="2800" dirty="0"/>
              <a:t>Business identifier</a:t>
            </a:r>
          </a:p>
          <a:p>
            <a:pPr lvl="2"/>
            <a:r>
              <a:rPr lang="en-US" sz="2800" dirty="0"/>
              <a:t>Is an element in the (core) resource</a:t>
            </a:r>
          </a:p>
          <a:p>
            <a:pPr lvl="2"/>
            <a:endParaRPr lang="en-US" dirty="0"/>
          </a:p>
        </p:txBody>
      </p:sp>
      <p:sp>
        <p:nvSpPr>
          <p:cNvPr id="6" name="Slide Number Placeholder 3">
            <a:extLst>
              <a:ext uri="{FF2B5EF4-FFF2-40B4-BE49-F238E27FC236}">
                <a16:creationId xmlns:a16="http://schemas.microsoft.com/office/drawing/2014/main" id="{A71FAED7-87B8-4A78-A6C8-D693856B0F7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40</a:t>
            </a:fld>
            <a:endParaRPr lang="en-CA" dirty="0"/>
          </a:p>
        </p:txBody>
      </p:sp>
    </p:spTree>
    <p:extLst>
      <p:ext uri="{BB962C8B-B14F-4D97-AF65-F5344CB8AC3E}">
        <p14:creationId xmlns:p14="http://schemas.microsoft.com/office/powerpoint/2010/main" val="2439727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Resource’s ID</a:t>
            </a:r>
            <a:endParaRPr lang="en-US" dirty="0"/>
          </a:p>
        </p:txBody>
      </p:sp>
      <p:sp>
        <p:nvSpPr>
          <p:cNvPr id="3" name="Content Placeholder 2"/>
          <p:cNvSpPr>
            <a:spLocks noGrp="1"/>
          </p:cNvSpPr>
          <p:nvPr>
            <p:ph idx="4294967295"/>
          </p:nvPr>
        </p:nvSpPr>
        <p:spPr>
          <a:xfrm>
            <a:off x="2150368" y="836713"/>
            <a:ext cx="7402016"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http://server.org/fhir/Patient/1</a:t>
            </a:r>
          </a:p>
        </p:txBody>
      </p:sp>
      <p:sp>
        <p:nvSpPr>
          <p:cNvPr id="6" name="Left Brace 5"/>
          <p:cNvSpPr/>
          <p:nvPr/>
        </p:nvSpPr>
        <p:spPr bwMode="auto">
          <a:xfrm rot="16200000">
            <a:off x="5005400" y="1474305"/>
            <a:ext cx="381000" cy="424847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636360"/>
              </a:solidFill>
              <a:latin typeface="Arial" charset="0"/>
            </a:endParaRPr>
          </a:p>
        </p:txBody>
      </p:sp>
      <p:sp>
        <p:nvSpPr>
          <p:cNvPr id="7" name="TextBox 6"/>
          <p:cNvSpPr txBox="1"/>
          <p:nvPr/>
        </p:nvSpPr>
        <p:spPr>
          <a:xfrm>
            <a:off x="4514398" y="3745468"/>
            <a:ext cx="1069524" cy="369332"/>
          </a:xfrm>
          <a:prstGeom prst="rect">
            <a:avLst/>
          </a:prstGeom>
          <a:noFill/>
        </p:spPr>
        <p:txBody>
          <a:bodyPr wrap="none" rtlCol="0">
            <a:spAutoFit/>
          </a:bodyPr>
          <a:lstStyle/>
          <a:p>
            <a:r>
              <a:rPr lang="en-US" dirty="0">
                <a:solidFill>
                  <a:srgbClr val="636360"/>
                </a:solidFill>
              </a:rPr>
              <a:t>endpoint</a:t>
            </a:r>
          </a:p>
        </p:txBody>
      </p:sp>
      <p:sp>
        <p:nvSpPr>
          <p:cNvPr id="8" name="Left Brace 7"/>
          <p:cNvSpPr/>
          <p:nvPr/>
        </p:nvSpPr>
        <p:spPr bwMode="auto">
          <a:xfrm rot="5400000">
            <a:off x="7995637" y="2117336"/>
            <a:ext cx="468633" cy="1204700"/>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636360"/>
              </a:solidFill>
              <a:latin typeface="Arial" charset="0"/>
            </a:endParaRPr>
          </a:p>
        </p:txBody>
      </p:sp>
      <p:sp>
        <p:nvSpPr>
          <p:cNvPr id="9" name="Left Brace 8"/>
          <p:cNvSpPr/>
          <p:nvPr/>
        </p:nvSpPr>
        <p:spPr bwMode="auto">
          <a:xfrm rot="16200000">
            <a:off x="9061274" y="3318888"/>
            <a:ext cx="380999" cy="45720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636360"/>
              </a:solidFill>
              <a:latin typeface="Arial" charset="0"/>
            </a:endParaRPr>
          </a:p>
        </p:txBody>
      </p:sp>
      <p:sp>
        <p:nvSpPr>
          <p:cNvPr id="10" name="TextBox 9"/>
          <p:cNvSpPr txBox="1"/>
          <p:nvPr/>
        </p:nvSpPr>
        <p:spPr>
          <a:xfrm>
            <a:off x="7142985" y="2204864"/>
            <a:ext cx="1582484" cy="369332"/>
          </a:xfrm>
          <a:prstGeom prst="rect">
            <a:avLst/>
          </a:prstGeom>
          <a:noFill/>
        </p:spPr>
        <p:txBody>
          <a:bodyPr wrap="none" rtlCol="0">
            <a:spAutoFit/>
          </a:bodyPr>
          <a:lstStyle/>
          <a:p>
            <a:r>
              <a:rPr lang="en-US" dirty="0">
                <a:solidFill>
                  <a:srgbClr val="636360"/>
                </a:solidFill>
              </a:rPr>
              <a:t>resource type</a:t>
            </a:r>
          </a:p>
        </p:txBody>
      </p:sp>
      <p:sp>
        <p:nvSpPr>
          <p:cNvPr id="11" name="TextBox 10"/>
          <p:cNvSpPr txBox="1"/>
          <p:nvPr/>
        </p:nvSpPr>
        <p:spPr>
          <a:xfrm>
            <a:off x="9044040" y="3861048"/>
            <a:ext cx="364328" cy="369332"/>
          </a:xfrm>
          <a:prstGeom prst="rect">
            <a:avLst/>
          </a:prstGeom>
          <a:noFill/>
        </p:spPr>
        <p:txBody>
          <a:bodyPr wrap="none" rtlCol="0">
            <a:spAutoFit/>
          </a:bodyPr>
          <a:lstStyle/>
          <a:p>
            <a:r>
              <a:rPr lang="en-US" dirty="0">
                <a:solidFill>
                  <a:srgbClr val="636360"/>
                </a:solidFill>
              </a:rPr>
              <a:t>id</a:t>
            </a:r>
          </a:p>
        </p:txBody>
      </p:sp>
      <p:sp>
        <p:nvSpPr>
          <p:cNvPr id="12" name="TextBox 11"/>
          <p:cNvSpPr txBox="1"/>
          <p:nvPr/>
        </p:nvSpPr>
        <p:spPr>
          <a:xfrm>
            <a:off x="1991544" y="4725145"/>
            <a:ext cx="6314614" cy="646331"/>
          </a:xfrm>
          <a:prstGeom prst="rect">
            <a:avLst/>
          </a:prstGeom>
          <a:noFill/>
        </p:spPr>
        <p:txBody>
          <a:bodyPr wrap="none" rtlCol="0">
            <a:spAutoFit/>
          </a:bodyPr>
          <a:lstStyle/>
          <a:p>
            <a:r>
              <a:rPr lang="en-US" dirty="0">
                <a:solidFill>
                  <a:srgbClr val="636360"/>
                </a:solidFill>
              </a:rPr>
              <a:t>Note: This URL resolves to the current version of a resource</a:t>
            </a:r>
          </a:p>
          <a:p>
            <a:r>
              <a:rPr lang="en-US" dirty="0">
                <a:solidFill>
                  <a:srgbClr val="636360"/>
                </a:solidFill>
              </a:rPr>
              <a:t>It’s also specific to a server</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41</a:t>
            </a:fld>
            <a:endParaRPr lang="en-CA" dirty="0"/>
          </a:p>
        </p:txBody>
      </p:sp>
    </p:spTree>
    <p:extLst>
      <p:ext uri="{BB962C8B-B14F-4D97-AF65-F5344CB8AC3E}">
        <p14:creationId xmlns:p14="http://schemas.microsoft.com/office/powerpoint/2010/main" val="3311049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Resource’s ID Example</a:t>
            </a:r>
            <a:endParaRPr lang="en-US" dirty="0"/>
          </a:p>
        </p:txBody>
      </p:sp>
      <p:pic>
        <p:nvPicPr>
          <p:cNvPr id="15" name="Snagit_PPT4ED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585" y="1836370"/>
            <a:ext cx="6944415" cy="4542978"/>
          </a:xfrm>
          <a:prstGeom prst="rect">
            <a:avLst/>
          </a:prstGeom>
        </p:spPr>
      </p:pic>
      <p:sp>
        <p:nvSpPr>
          <p:cNvPr id="5" name="Slide Number Placeholder 3">
            <a:extLst>
              <a:ext uri="{FF2B5EF4-FFF2-40B4-BE49-F238E27FC236}">
                <a16:creationId xmlns:a16="http://schemas.microsoft.com/office/drawing/2014/main" id="{A2E74954-84B0-4947-A95A-92274458D69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42</a:t>
            </a:fld>
            <a:endParaRPr lang="en-CA" dirty="0"/>
          </a:p>
        </p:txBody>
      </p:sp>
    </p:spTree>
    <p:extLst>
      <p:ext uri="{BB962C8B-B14F-4D97-AF65-F5344CB8AC3E}">
        <p14:creationId xmlns:p14="http://schemas.microsoft.com/office/powerpoint/2010/main" val="331104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Narrative</a:t>
            </a:r>
            <a:endParaRPr lang="en-AU"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43</a:t>
            </a:fld>
            <a:endParaRPr lang="en-CA" dirty="0"/>
          </a:p>
        </p:txBody>
      </p:sp>
      <p:pic>
        <p:nvPicPr>
          <p:cNvPr id="13" name="Snagit_PPTDB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700" y="1676001"/>
            <a:ext cx="6059158" cy="5018839"/>
          </a:xfrm>
          <a:prstGeom prst="rect">
            <a:avLst/>
          </a:prstGeom>
        </p:spPr>
      </p:pic>
      <p:pic>
        <p:nvPicPr>
          <p:cNvPr id="10" name="Picture 9" descr="circle.png"/>
          <p:cNvPicPr>
            <a:picLocks noChangeAspect="1"/>
          </p:cNvPicPr>
          <p:nvPr/>
        </p:nvPicPr>
        <p:blipFill>
          <a:blip r:embed="rId4" cstate="print"/>
          <a:stretch>
            <a:fillRect/>
          </a:stretch>
        </p:blipFill>
        <p:spPr>
          <a:xfrm>
            <a:off x="2207568" y="2894146"/>
            <a:ext cx="6336704" cy="2056757"/>
          </a:xfrm>
          <a:prstGeom prst="rect">
            <a:avLst/>
          </a:prstGeom>
        </p:spPr>
      </p:pic>
    </p:spTree>
    <p:extLst>
      <p:ext uri="{BB962C8B-B14F-4D97-AF65-F5344CB8AC3E}">
        <p14:creationId xmlns:p14="http://schemas.microsoft.com/office/powerpoint/2010/main" val="319921429"/>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Narrative example</a:t>
            </a:r>
            <a:endParaRPr lang="en-US" dirty="0"/>
          </a:p>
        </p:txBody>
      </p:sp>
      <p:pic>
        <p:nvPicPr>
          <p:cNvPr id="5" name="Snagit_PPTE8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488" y="1268760"/>
            <a:ext cx="7870938" cy="6061085"/>
          </a:xfrm>
          <a:prstGeom prst="rect">
            <a:avLst/>
          </a:prstGeom>
        </p:spPr>
      </p:pic>
      <p:sp>
        <p:nvSpPr>
          <p:cNvPr id="6" name="Slide Number Placeholder 3">
            <a:extLst>
              <a:ext uri="{FF2B5EF4-FFF2-40B4-BE49-F238E27FC236}">
                <a16:creationId xmlns:a16="http://schemas.microsoft.com/office/drawing/2014/main" id="{421899F0-82F1-42E3-976F-3CF6C09642B7}"/>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44</a:t>
            </a:fld>
            <a:endParaRPr lang="en-CA" dirty="0"/>
          </a:p>
        </p:txBody>
      </p:sp>
    </p:spTree>
    <p:extLst>
      <p:ext uri="{BB962C8B-B14F-4D97-AF65-F5344CB8AC3E}">
        <p14:creationId xmlns:p14="http://schemas.microsoft.com/office/powerpoint/2010/main" val="81777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Terminology</a:t>
            </a:r>
            <a:endParaRPr lang="en-US" dirty="0"/>
          </a:p>
        </p:txBody>
      </p:sp>
      <p:pic>
        <p:nvPicPr>
          <p:cNvPr id="5" name="Content Placeholder 4" descr="term.PNG"/>
          <p:cNvPicPr>
            <a:picLocks noGrp="1" noChangeAspect="1"/>
          </p:cNvPicPr>
          <p:nvPr>
            <p:ph idx="1"/>
          </p:nvPr>
        </p:nvPicPr>
        <p:blipFill>
          <a:blip r:embed="rId3" cstate="print"/>
          <a:stretch>
            <a:fillRect/>
          </a:stretch>
        </p:blipFill>
        <p:spPr>
          <a:xfrm>
            <a:off x="4166919" y="2804941"/>
            <a:ext cx="3858163" cy="2467319"/>
          </a:xfrm>
        </p:spPr>
      </p:pic>
      <p:sp>
        <p:nvSpPr>
          <p:cNvPr id="4" name="Slide Number Placeholder 3"/>
          <p:cNvSpPr>
            <a:spLocks noGrp="1"/>
          </p:cNvSpPr>
          <p:nvPr>
            <p:ph type="sldNum" sz="quarter" idx="4"/>
          </p:nvPr>
        </p:nvSpPr>
        <p:spPr/>
        <p:txBody>
          <a:bodyPr/>
          <a:lstStyle/>
          <a:p>
            <a:fld id="{5CC3E5C4-3E2B-40F1-9F2B-C46CEB0C88DF}" type="slidenum">
              <a:rPr lang="en-CA" smtClean="0"/>
              <a:pPr/>
              <a:t>45</a:t>
            </a:fld>
            <a:endParaRPr lang="en-CA"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a:t>Examples of Coded Data in FHIR</a:t>
            </a:r>
            <a:endParaRPr lang="en-US" dirty="0"/>
          </a:p>
        </p:txBody>
      </p:sp>
      <p:sp>
        <p:nvSpPr>
          <p:cNvPr id="3" name="Content Placeholder 2"/>
          <p:cNvSpPr>
            <a:spLocks noGrp="1"/>
          </p:cNvSpPr>
          <p:nvPr>
            <p:ph idx="1"/>
          </p:nvPr>
        </p:nvSpPr>
        <p:spPr/>
        <p:txBody>
          <a:bodyPr/>
          <a:lstStyle/>
          <a:p>
            <a:pPr lvl="1"/>
            <a:r>
              <a:rPr lang="en-US" dirty="0"/>
              <a:t>Code Datatype </a:t>
            </a:r>
          </a:p>
          <a:p>
            <a:pPr lvl="2"/>
            <a:r>
              <a:rPr lang="en-US" dirty="0"/>
              <a:t>e.g.  Patient gender = “</a:t>
            </a:r>
            <a:r>
              <a:rPr lang="en-US" b="1" dirty="0"/>
              <a:t>male</a:t>
            </a:r>
            <a:r>
              <a:rPr lang="en-US" dirty="0"/>
              <a:t>”</a:t>
            </a:r>
          </a:p>
          <a:p>
            <a:pPr lvl="1"/>
            <a:r>
              <a:rPr lang="en-US" dirty="0"/>
              <a:t>CodeableConcept  Datatype</a:t>
            </a:r>
          </a:p>
          <a:p>
            <a:pPr lvl="2"/>
            <a:r>
              <a:rPr lang="en-US" dirty="0"/>
              <a:t>e.g. Observation code for a Blood Glucose measurement: </a:t>
            </a:r>
            <a:br>
              <a:rPr lang="en-US" dirty="0"/>
            </a:br>
            <a:r>
              <a:rPr lang="en-US" b="1" dirty="0"/>
              <a:t>LOINC = </a:t>
            </a:r>
            <a:r>
              <a:rPr lang="en-US" b="1" u="sng" dirty="0">
                <a:hlinkClick r:id="rId2"/>
              </a:rPr>
              <a:t>“2339-0”</a:t>
            </a:r>
            <a:r>
              <a:rPr lang="en-US" b="1" dirty="0"/>
              <a:t> </a:t>
            </a:r>
            <a:r>
              <a:rPr lang="en-US" b="1" u="sng" dirty="0"/>
              <a:t>(Glucose </a:t>
            </a:r>
            <a:r>
              <a:rPr lang="en-US" b="1" dirty="0"/>
              <a:t>[Mass/volume] in Blood)  </a:t>
            </a:r>
            <a:br>
              <a:rPr lang="en-US" b="1" dirty="0"/>
            </a:br>
            <a:r>
              <a:rPr lang="en-US" b="1" dirty="0"/>
              <a:t>Displayed as Glucose, Blood</a:t>
            </a:r>
          </a:p>
          <a:p>
            <a:pPr lvl="1"/>
            <a:r>
              <a:rPr lang="en-US" dirty="0"/>
              <a:t>Quantity Datatype</a:t>
            </a:r>
          </a:p>
          <a:p>
            <a:pPr lvl="2"/>
            <a:r>
              <a:rPr lang="en-US" dirty="0"/>
              <a:t>Units of measure for the Blood Glucose measurement:</a:t>
            </a:r>
          </a:p>
          <a:p>
            <a:pPr lvl="2">
              <a:buNone/>
            </a:pPr>
            <a:r>
              <a:rPr lang="en-US" dirty="0"/>
              <a:t>80  </a:t>
            </a:r>
            <a:r>
              <a:rPr lang="en-US" b="1" dirty="0"/>
              <a:t>UCUM units = mg/</a:t>
            </a:r>
            <a:r>
              <a:rPr lang="en-US" b="1" dirty="0" err="1"/>
              <a:t>dL</a:t>
            </a:r>
            <a:endParaRPr lang="en-US" b="1" dirty="0"/>
          </a:p>
          <a:p>
            <a:pPr lvl="1"/>
            <a:endParaRPr lang="en-US" dirty="0"/>
          </a:p>
          <a:p>
            <a:pPr lvl="1"/>
            <a:endParaRPr lang="en-US" dirty="0"/>
          </a:p>
          <a:p>
            <a:pPr lvl="1"/>
            <a:endParaRPr lang="en-US" dirty="0"/>
          </a:p>
        </p:txBody>
      </p:sp>
      <p:sp>
        <p:nvSpPr>
          <p:cNvPr id="6" name="Slide Number Placeholder 3">
            <a:extLst>
              <a:ext uri="{FF2B5EF4-FFF2-40B4-BE49-F238E27FC236}">
                <a16:creationId xmlns:a16="http://schemas.microsoft.com/office/drawing/2014/main" id="{C090E805-58A9-4C81-AFF8-D3A76CBF99E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46</a:t>
            </a:fld>
            <a:endParaRPr lang="en-CA" dirty="0"/>
          </a:p>
        </p:txBody>
      </p:sp>
    </p:spTree>
    <p:extLst>
      <p:ext uri="{BB962C8B-B14F-4D97-AF65-F5344CB8AC3E}">
        <p14:creationId xmlns:p14="http://schemas.microsoft.com/office/powerpoint/2010/main" val="2787086498"/>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CodeableConcept: Example</a:t>
            </a:r>
            <a:endParaRPr lang="en-AU"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47</a:t>
            </a:fld>
            <a:endParaRPr lang="en-CA" dirty="0"/>
          </a:p>
        </p:txBody>
      </p:sp>
      <p:pic>
        <p:nvPicPr>
          <p:cNvPr id="13" name="Snagit_PPTD0C6" descr="PPTD0C6.png"/>
          <p:cNvPicPr>
            <a:picLocks noChangeAspect="1"/>
          </p:cNvPicPr>
          <p:nvPr/>
        </p:nvPicPr>
        <p:blipFill>
          <a:blip r:embed="rId3" cstate="print"/>
          <a:stretch>
            <a:fillRect/>
          </a:stretch>
        </p:blipFill>
        <p:spPr>
          <a:xfrm>
            <a:off x="1965422" y="1916832"/>
            <a:ext cx="8307042" cy="3816424"/>
          </a:xfrm>
          <a:prstGeom prst="rect">
            <a:avLst/>
          </a:prstGeom>
        </p:spPr>
      </p:pic>
      <p:cxnSp>
        <p:nvCxnSpPr>
          <p:cNvPr id="5" name="Straight Arrow Connector 4">
            <a:extLst>
              <a:ext uri="{FF2B5EF4-FFF2-40B4-BE49-F238E27FC236}">
                <a16:creationId xmlns:a16="http://schemas.microsoft.com/office/drawing/2014/main" id="{55CA6624-CC6D-4386-8392-261BC76BCB32}"/>
              </a:ext>
            </a:extLst>
          </p:cNvPr>
          <p:cNvCxnSpPr>
            <a:cxnSpLocks/>
          </p:cNvCxnSpPr>
          <p:nvPr/>
        </p:nvCxnSpPr>
        <p:spPr>
          <a:xfrm flipH="1">
            <a:off x="3071664" y="2924944"/>
            <a:ext cx="2304256" cy="4680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69654E3-D76E-4E55-89B3-F9D2298B2C34}"/>
              </a:ext>
            </a:extLst>
          </p:cNvPr>
          <p:cNvCxnSpPr>
            <a:cxnSpLocks/>
          </p:cNvCxnSpPr>
          <p:nvPr/>
        </p:nvCxnSpPr>
        <p:spPr>
          <a:xfrm flipH="1">
            <a:off x="3071664" y="3284984"/>
            <a:ext cx="3240360" cy="27003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F570C07-5A04-4A5D-B009-B5FB6DA1FBA5}"/>
              </a:ext>
            </a:extLst>
          </p:cNvPr>
          <p:cNvCxnSpPr>
            <a:cxnSpLocks/>
          </p:cNvCxnSpPr>
          <p:nvPr/>
        </p:nvCxnSpPr>
        <p:spPr>
          <a:xfrm flipH="1" flipV="1">
            <a:off x="5843972" y="3717032"/>
            <a:ext cx="1260140" cy="1080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8B4D876-1A6E-4DB6-8E3E-435995C7FD2D}"/>
              </a:ext>
            </a:extLst>
          </p:cNvPr>
          <p:cNvCxnSpPr>
            <a:cxnSpLocks/>
          </p:cNvCxnSpPr>
          <p:nvPr/>
        </p:nvCxnSpPr>
        <p:spPr>
          <a:xfrm flipH="1" flipV="1">
            <a:off x="4007768" y="3835245"/>
            <a:ext cx="3096344" cy="4848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C9CECD3-6CE8-40A3-9197-953401790481}"/>
              </a:ext>
            </a:extLst>
          </p:cNvPr>
          <p:cNvCxnSpPr>
            <a:cxnSpLocks/>
          </p:cNvCxnSpPr>
          <p:nvPr/>
        </p:nvCxnSpPr>
        <p:spPr>
          <a:xfrm flipH="1" flipV="1">
            <a:off x="4511824" y="4600330"/>
            <a:ext cx="2592288" cy="1608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20C19D2-C793-4433-AF74-D2B10B745D92}"/>
              </a:ext>
            </a:extLst>
          </p:cNvPr>
          <p:cNvSpPr txBox="1"/>
          <p:nvPr/>
        </p:nvSpPr>
        <p:spPr>
          <a:xfrm>
            <a:off x="7059123" y="3158970"/>
            <a:ext cx="807082" cy="338554"/>
          </a:xfrm>
          <a:prstGeom prst="rect">
            <a:avLst/>
          </a:prstGeom>
          <a:noFill/>
        </p:spPr>
        <p:txBody>
          <a:bodyPr wrap="square" rtlCol="0">
            <a:spAutoFit/>
          </a:bodyPr>
          <a:lstStyle/>
          <a:p>
            <a:r>
              <a:rPr lang="en-US" sz="1600" b="1" dirty="0"/>
              <a:t>(2 of)</a:t>
            </a:r>
            <a:endParaRPr lang="en-US" b="1" dirty="0"/>
          </a:p>
        </p:txBody>
      </p:sp>
      <p:cxnSp>
        <p:nvCxnSpPr>
          <p:cNvPr id="23" name="Straight Arrow Connector 22">
            <a:extLst>
              <a:ext uri="{FF2B5EF4-FFF2-40B4-BE49-F238E27FC236}">
                <a16:creationId xmlns:a16="http://schemas.microsoft.com/office/drawing/2014/main" id="{DAD86A30-19F6-4002-8490-459DA1AC958C}"/>
              </a:ext>
            </a:extLst>
          </p:cNvPr>
          <p:cNvCxnSpPr>
            <a:cxnSpLocks/>
          </p:cNvCxnSpPr>
          <p:nvPr/>
        </p:nvCxnSpPr>
        <p:spPr>
          <a:xfrm flipH="1">
            <a:off x="3071664" y="3504783"/>
            <a:ext cx="441033" cy="6515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66F3123-F5EB-4F0D-8563-DA0CA7DE53FE}"/>
              </a:ext>
            </a:extLst>
          </p:cNvPr>
          <p:cNvCxnSpPr>
            <a:cxnSpLocks/>
          </p:cNvCxnSpPr>
          <p:nvPr/>
        </p:nvCxnSpPr>
        <p:spPr>
          <a:xfrm flipH="1" flipV="1">
            <a:off x="4695825" y="5086350"/>
            <a:ext cx="1616200" cy="10684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42445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Examples</a:t>
            </a:r>
            <a:endParaRPr lang="en-AU" dirty="0"/>
          </a:p>
        </p:txBody>
      </p:sp>
      <p:sp>
        <p:nvSpPr>
          <p:cNvPr id="3" name="Content Placeholder 2"/>
          <p:cNvSpPr>
            <a:spLocks noGrp="1"/>
          </p:cNvSpPr>
          <p:nvPr>
            <p:ph idx="1"/>
          </p:nvPr>
        </p:nvSpPr>
        <p:spPr>
          <a:xfrm>
            <a:off x="1847528" y="1600201"/>
            <a:ext cx="8712968" cy="4525963"/>
          </a:xfrm>
        </p:spPr>
        <p:txBody>
          <a:bodyPr>
            <a:normAutofit/>
          </a:bodyPr>
          <a:lstStyle/>
          <a:p>
            <a:r>
              <a:rPr lang="en-AU" sz="2400" dirty="0"/>
              <a:t>Code: </a:t>
            </a:r>
            <a:r>
              <a:rPr lang="en-AU" sz="1800" dirty="0">
                <a:latin typeface="Courier New" panose="02070309020205020404" pitchFamily="49" charset="0"/>
                <a:cs typeface="Courier New" panose="02070309020205020404" pitchFamily="49" charset="0"/>
              </a:rPr>
              <a:t>"status" : "confirmed" </a:t>
            </a:r>
          </a:p>
          <a:p>
            <a:r>
              <a:rPr lang="en-AU" sz="2400" dirty="0"/>
              <a:t>Coding: </a:t>
            </a:r>
            <a:r>
              <a:rPr lang="en-AU" sz="1800" dirty="0">
                <a:latin typeface="Courier New" panose="02070309020205020404" pitchFamily="49" charset="0"/>
                <a:cs typeface="Courier New" panose="02070309020205020404" pitchFamily="49" charset="0"/>
              </a:rPr>
              <a: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"system": "http://www.nlm.nih.gov/research/umls/rxnorm",</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a:t>
            </a:r>
            <a:r>
              <a:rPr lang="en-AU" sz="1800" dirty="0">
                <a:highlight>
                  <a:srgbClr val="FFFF00"/>
                </a:highlight>
                <a:latin typeface="Courier New" panose="02070309020205020404" pitchFamily="49" charset="0"/>
                <a:cs typeface="Courier New" panose="02070309020205020404" pitchFamily="49" charset="0"/>
              </a:rPr>
              <a:t>code</a:t>
            </a:r>
            <a:r>
              <a:rPr lang="en-AU" sz="1800" dirty="0">
                <a:latin typeface="Courier New" panose="02070309020205020404" pitchFamily="49" charset="0"/>
                <a:cs typeface="Courier New" panose="02070309020205020404" pitchFamily="49" charset="0"/>
              </a:rPr>
              <a:t>": "C3214954",</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"display": "cashew nut allergenic extract Injectable"</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a:t>
            </a:r>
            <a:endParaRPr lang="en-AU" sz="2800" dirty="0">
              <a:latin typeface="Courier New" panose="02070309020205020404" pitchFamily="49" charset="0"/>
              <a:cs typeface="Courier New" panose="02070309020205020404" pitchFamily="49" charset="0"/>
            </a:endParaRPr>
          </a:p>
          <a:p>
            <a:r>
              <a:rPr lang="en-AU" sz="2400" dirty="0"/>
              <a:t>CodeableConcept: </a:t>
            </a:r>
            <a:r>
              <a:rPr lang="en-AU" sz="1800" dirty="0">
                <a:latin typeface="Courier New" panose="02070309020205020404" pitchFamily="49" charset="0"/>
                <a:cs typeface="Courier New" panose="02070309020205020404" pitchFamily="49" charset="0"/>
              </a:rPr>
              <a: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a:t>
            </a:r>
            <a:r>
              <a:rPr lang="en-AU" sz="1800" dirty="0">
                <a:highlight>
                  <a:srgbClr val="FFFF00"/>
                </a:highlight>
                <a:latin typeface="Courier New" panose="02070309020205020404" pitchFamily="49" charset="0"/>
                <a:cs typeface="Courier New" panose="02070309020205020404" pitchFamily="49" charset="0"/>
              </a:rPr>
              <a:t>coding</a:t>
            </a:r>
            <a:r>
              <a:rPr lang="en-AU" sz="1800" dirty="0">
                <a:latin typeface="Courier New" panose="02070309020205020404" pitchFamily="49" charset="0"/>
                <a:cs typeface="Courier New" panose="02070309020205020404" pitchFamily="49" charset="0"/>
              </a:rPr>
              <a:t>": [{ </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"system": "http://snomed.info/</a:t>
            </a:r>
            <a:r>
              <a:rPr lang="en-AU" sz="1800" dirty="0" err="1">
                <a:latin typeface="Courier New" panose="02070309020205020404" pitchFamily="49" charset="0"/>
                <a:cs typeface="Courier New" panose="02070309020205020404" pitchFamily="49" charset="0"/>
              </a:rPr>
              <a:t>sct</a:t>
            </a:r>
            <a:r>
              <a:rPr lang="en-AU" sz="1800" dirty="0">
                <a:latin typeface="Courier New" panose="02070309020205020404" pitchFamily="49" charset="0"/>
                <a:cs typeface="Courier New" panose="02070309020205020404" pitchFamily="49" charset="0"/>
              </a:rPr>
              <a: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"code": "39579001",</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"display": "Anaphylactic reaction“</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"text" : "Anaphylaxis"</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a:t>
            </a:r>
          </a:p>
        </p:txBody>
      </p:sp>
      <p:sp>
        <p:nvSpPr>
          <p:cNvPr id="6" name="Slide Number Placeholder 3">
            <a:extLst>
              <a:ext uri="{FF2B5EF4-FFF2-40B4-BE49-F238E27FC236}">
                <a16:creationId xmlns:a16="http://schemas.microsoft.com/office/drawing/2014/main" id="{1299CD60-14DE-4C28-9E29-375F64D399FA}"/>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48</a:t>
            </a:fld>
            <a:endParaRPr lang="en-CA" dirty="0"/>
          </a:p>
        </p:txBody>
      </p:sp>
    </p:spTree>
    <p:extLst>
      <p:ext uri="{BB962C8B-B14F-4D97-AF65-F5344CB8AC3E}">
        <p14:creationId xmlns:p14="http://schemas.microsoft.com/office/powerpoint/2010/main" val="3200220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Code Systems</a:t>
            </a:r>
            <a:endParaRPr lang="en-AU" dirty="0"/>
          </a:p>
        </p:txBody>
      </p:sp>
      <p:sp>
        <p:nvSpPr>
          <p:cNvPr id="7" name="Content Placeholder 6"/>
          <p:cNvSpPr>
            <a:spLocks noGrp="1"/>
          </p:cNvSpPr>
          <p:nvPr>
            <p:ph sz="half" idx="1"/>
          </p:nvPr>
        </p:nvSpPr>
        <p:spPr>
          <a:xfrm>
            <a:off x="5015880" y="1600201"/>
            <a:ext cx="5194920" cy="4525963"/>
          </a:xfrm>
        </p:spPr>
        <p:txBody>
          <a:bodyPr/>
          <a:lstStyle/>
          <a:p>
            <a:r>
              <a:rPr lang="en-AU" sz="2400"/>
              <a:t>SNOMED CT / LOINC / RxNORM</a:t>
            </a:r>
          </a:p>
          <a:p>
            <a:r>
              <a:rPr lang="en-AU" sz="2400"/>
              <a:t>HGVS, ICPC, MIMS + 100s more</a:t>
            </a:r>
          </a:p>
          <a:p>
            <a:r>
              <a:rPr lang="en-AU" sz="2400"/>
              <a:t>ICD-X+</a:t>
            </a:r>
          </a:p>
          <a:p>
            <a:r>
              <a:rPr lang="en-AU" sz="2400"/>
              <a:t>ANZSCO, METEOR</a:t>
            </a:r>
          </a:p>
          <a:p>
            <a:r>
              <a:rPr lang="en-AU" sz="2400"/>
              <a:t>A drug formulary</a:t>
            </a:r>
          </a:p>
          <a:p>
            <a:r>
              <a:rPr lang="en-AU" sz="2400"/>
              <a:t>A config table in an application </a:t>
            </a:r>
          </a:p>
          <a:p>
            <a:r>
              <a:rPr lang="en-AU" sz="2400"/>
              <a:t>A list of enums in a java class</a:t>
            </a:r>
          </a:p>
          <a:p>
            <a:r>
              <a:rPr lang="en-AU" sz="2400"/>
              <a:t>Australian state codes</a:t>
            </a:r>
            <a:endParaRPr lang="en-AU" sz="2400" dirty="0"/>
          </a:p>
        </p:txBody>
      </p:sp>
      <p:sp>
        <p:nvSpPr>
          <p:cNvPr id="5" name="Rounded Rectangle 4"/>
          <p:cNvSpPr/>
          <p:nvPr/>
        </p:nvSpPr>
        <p:spPr>
          <a:xfrm>
            <a:off x="2063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Code System</a:t>
            </a:r>
            <a:r>
              <a:rPr lang="en-AU" dirty="0"/>
              <a:t>:</a:t>
            </a:r>
          </a:p>
          <a:p>
            <a:pPr algn="ctr"/>
            <a:r>
              <a:rPr lang="en-AU" dirty="0"/>
              <a:t>Defines a set of concepts with a coherent meaning</a:t>
            </a:r>
            <a:br>
              <a:rPr lang="en-AU" dirty="0"/>
            </a:br>
            <a:br>
              <a:rPr lang="en-AU" dirty="0"/>
            </a:br>
            <a:r>
              <a:rPr lang="en-AU" dirty="0"/>
              <a:t>Code</a:t>
            </a:r>
            <a:br>
              <a:rPr lang="en-AU" dirty="0"/>
            </a:br>
            <a:r>
              <a:rPr lang="en-AU" dirty="0"/>
              <a:t>Display</a:t>
            </a:r>
          </a:p>
          <a:p>
            <a:pPr algn="ctr"/>
            <a:r>
              <a:rPr lang="en-AU" dirty="0"/>
              <a:t>Definition</a:t>
            </a:r>
          </a:p>
        </p:txBody>
      </p:sp>
      <p:sp>
        <p:nvSpPr>
          <p:cNvPr id="8" name="Slide Number Placeholder 3">
            <a:extLst>
              <a:ext uri="{FF2B5EF4-FFF2-40B4-BE49-F238E27FC236}">
                <a16:creationId xmlns:a16="http://schemas.microsoft.com/office/drawing/2014/main" id="{EEBFC8B0-02F3-4093-B75B-00316F6F0639}"/>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49</a:t>
            </a:fld>
            <a:endParaRPr lang="en-CA" dirty="0"/>
          </a:p>
        </p:txBody>
      </p:sp>
    </p:spTree>
    <p:extLst>
      <p:ext uri="{BB962C8B-B14F-4D97-AF65-F5344CB8AC3E}">
        <p14:creationId xmlns:p14="http://schemas.microsoft.com/office/powerpoint/2010/main" val="260383574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Instructor</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24192" y="1916832"/>
            <a:ext cx="3024336" cy="40234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ontent Placeholder 5"/>
          <p:cNvSpPr>
            <a:spLocks noGrp="1"/>
          </p:cNvSpPr>
          <p:nvPr>
            <p:ph idx="1"/>
          </p:nvPr>
        </p:nvSpPr>
        <p:spPr>
          <a:xfrm>
            <a:off x="983432" y="1750926"/>
            <a:ext cx="6096000" cy="4419600"/>
          </a:xfrm>
        </p:spPr>
        <p:txBody>
          <a:bodyPr/>
          <a:lstStyle/>
          <a:p>
            <a:r>
              <a:rPr lang="en-US" dirty="0"/>
              <a:t>Rik Smithies</a:t>
            </a:r>
          </a:p>
          <a:p>
            <a:pPr lvl="1"/>
            <a:r>
              <a:rPr lang="en-US" dirty="0">
                <a:latin typeface="Franklin Gothic Book" pitchFamily="34" charset="0"/>
                <a:ea typeface="ＭＳ Ｐゴシック" pitchFamily="34" charset="-128"/>
              </a:rPr>
              <a:t>Consultant, </a:t>
            </a:r>
            <a:r>
              <a:rPr lang="en-US" dirty="0" err="1">
                <a:latin typeface="Franklin Gothic Book" pitchFamily="34" charset="0"/>
                <a:ea typeface="ＭＳ Ｐゴシック" pitchFamily="34" charset="-128"/>
              </a:rPr>
              <a:t>NProgram</a:t>
            </a:r>
            <a:r>
              <a:rPr lang="en-US" dirty="0">
                <a:latin typeface="Franklin Gothic Book" pitchFamily="34" charset="0"/>
                <a:ea typeface="ＭＳ Ｐゴシック" pitchFamily="34" charset="-128"/>
              </a:rPr>
              <a:t> Ltd. (UK)</a:t>
            </a:r>
          </a:p>
          <a:p>
            <a:pPr lvl="1"/>
            <a:r>
              <a:rPr lang="en-US" dirty="0">
                <a:latin typeface="Franklin Gothic Book" pitchFamily="34" charset="0"/>
                <a:ea typeface="ＭＳ Ｐゴシック" pitchFamily="34" charset="-128"/>
              </a:rPr>
              <a:t>Technical Chair, HL7 UK</a:t>
            </a:r>
          </a:p>
          <a:p>
            <a:pPr lvl="1">
              <a:defRPr/>
            </a:pPr>
            <a:r>
              <a:rPr lang="en-US" dirty="0">
                <a:latin typeface="Franklin Gothic Book" pitchFamily="34" charset="0"/>
                <a:ea typeface="ＭＳ Ｐゴシック" pitchFamily="34" charset="-128"/>
              </a:rPr>
              <a:t>HL7 International Co-Chair (Clinical Statement)</a:t>
            </a:r>
          </a:p>
          <a:p>
            <a:pPr lvl="1">
              <a:defRPr/>
            </a:pPr>
            <a:r>
              <a:rPr lang="en-US" dirty="0">
                <a:latin typeface="Franklin Gothic Book" pitchFamily="34" charset="0"/>
                <a:ea typeface="ＭＳ Ｐゴシック" pitchFamily="34" charset="-128"/>
              </a:rPr>
              <a:t>HL7 International Standards Governance Board</a:t>
            </a:r>
          </a:p>
          <a:p>
            <a:pPr lvl="1"/>
            <a:r>
              <a:rPr lang="en-US" sz="2800" dirty="0">
                <a:latin typeface="Franklin Gothic Book" pitchFamily="34" charset="0"/>
                <a:ea typeface="ＭＳ Ｐゴシック" pitchFamily="34" charset="-128"/>
              </a:rPr>
              <a:t>rik@nprogram.co.uk</a:t>
            </a:r>
          </a:p>
          <a:p>
            <a:pPr lvl="1"/>
            <a:endParaRPr lang="en-US" dirty="0"/>
          </a:p>
        </p:txBody>
      </p:sp>
      <p:sp>
        <p:nvSpPr>
          <p:cNvPr id="7" name="Slide Number Placeholder 3">
            <a:extLst>
              <a:ext uri="{FF2B5EF4-FFF2-40B4-BE49-F238E27FC236}">
                <a16:creationId xmlns:a16="http://schemas.microsoft.com/office/drawing/2014/main" id="{58A8F77C-4D57-4C9F-95DE-5287595C1448}"/>
              </a:ext>
            </a:extLst>
          </p:cNvPr>
          <p:cNvSpPr>
            <a:spLocks noGrp="1"/>
          </p:cNvSpPr>
          <p:nvPr>
            <p:ph type="sldNum" sz="quarter" idx="4"/>
          </p:nvPr>
        </p:nvSpPr>
        <p:spPr>
          <a:xfrm>
            <a:off x="239349" y="6309320"/>
            <a:ext cx="960107" cy="221109"/>
          </a:xfrm>
        </p:spPr>
        <p:txBody>
          <a:bodyPr/>
          <a:lstStyle/>
          <a:p>
            <a:fld id="{5CC3E5C4-3E2B-40F1-9F2B-C46CEB0C88DF}" type="slidenum">
              <a:rPr lang="en-CA" smtClean="0"/>
              <a:pPr/>
              <a:t>5</a:t>
            </a:fld>
            <a:endParaRPr lang="en-CA" dirty="0"/>
          </a:p>
        </p:txBody>
      </p:sp>
    </p:spTree>
    <p:extLst>
      <p:ext uri="{BB962C8B-B14F-4D97-AF65-F5344CB8AC3E}">
        <p14:creationId xmlns:p14="http://schemas.microsoft.com/office/powerpoint/2010/main" val="2486770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Value Sets</a:t>
            </a:r>
            <a:endParaRPr lang="en-AU" dirty="0"/>
          </a:p>
        </p:txBody>
      </p:sp>
      <p:sp>
        <p:nvSpPr>
          <p:cNvPr id="5" name="Rounded Rectangle 4"/>
          <p:cNvSpPr/>
          <p:nvPr/>
        </p:nvSpPr>
        <p:spPr>
          <a:xfrm>
            <a:off x="5375920" y="1700808"/>
            <a:ext cx="2016224" cy="194421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Value Set</a:t>
            </a:r>
            <a:r>
              <a:rPr lang="en-AU" sz="2000" dirty="0"/>
              <a:t>:</a:t>
            </a:r>
          </a:p>
          <a:p>
            <a:pPr algn="ctr"/>
            <a:r>
              <a:rPr lang="en-AU" sz="2000" dirty="0"/>
              <a:t>A selection of a set of codes for use in a particular context</a:t>
            </a:r>
          </a:p>
        </p:txBody>
      </p:sp>
      <p:sp>
        <p:nvSpPr>
          <p:cNvPr id="6" name="Rounded Rectangle 5"/>
          <p:cNvSpPr/>
          <p:nvPr/>
        </p:nvSpPr>
        <p:spPr>
          <a:xfrm>
            <a:off x="2063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Code System:</a:t>
            </a:r>
          </a:p>
          <a:p>
            <a:pPr algn="ctr"/>
            <a:r>
              <a:rPr lang="en-AU" dirty="0"/>
              <a:t>Defines a set of concepts with a coherent meaning</a:t>
            </a:r>
            <a:br>
              <a:rPr lang="en-AU" dirty="0"/>
            </a:br>
            <a:br>
              <a:rPr lang="en-AU" dirty="0"/>
            </a:br>
            <a:r>
              <a:rPr lang="en-AU" dirty="0"/>
              <a:t>Code</a:t>
            </a:r>
            <a:br>
              <a:rPr lang="en-AU" dirty="0"/>
            </a:br>
            <a:r>
              <a:rPr lang="en-AU" dirty="0"/>
              <a:t>Display</a:t>
            </a:r>
          </a:p>
          <a:p>
            <a:pPr algn="ctr"/>
            <a:r>
              <a:rPr lang="en-AU" dirty="0"/>
              <a:t>Definition</a:t>
            </a:r>
          </a:p>
        </p:txBody>
      </p:sp>
      <p:cxnSp>
        <p:nvCxnSpPr>
          <p:cNvPr id="8" name="Straight Arrow Connector 7"/>
          <p:cNvCxnSpPr>
            <a:stCxn id="5" idx="1"/>
          </p:cNvCxnSpPr>
          <p:nvPr/>
        </p:nvCxnSpPr>
        <p:spPr>
          <a:xfrm flipH="1">
            <a:off x="4367808" y="2672916"/>
            <a:ext cx="1008112" cy="32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95800" y="2924945"/>
            <a:ext cx="1347932" cy="958117"/>
          </a:xfrm>
          <a:prstGeom prst="rect">
            <a:avLst/>
          </a:prstGeom>
          <a:noFill/>
        </p:spPr>
        <p:txBody>
          <a:bodyPr wrap="square" rtlCol="0">
            <a:spAutoFit/>
          </a:bodyPr>
          <a:lstStyle/>
          <a:p>
            <a:r>
              <a:rPr lang="en-AU" dirty="0"/>
              <a:t>Selects  from one or more</a:t>
            </a:r>
          </a:p>
        </p:txBody>
      </p:sp>
      <p:sp>
        <p:nvSpPr>
          <p:cNvPr id="10" name="Slide Number Placeholder 3">
            <a:extLst>
              <a:ext uri="{FF2B5EF4-FFF2-40B4-BE49-F238E27FC236}">
                <a16:creationId xmlns:a16="http://schemas.microsoft.com/office/drawing/2014/main" id="{11FE2D02-8F38-4D84-9319-07EBA77929E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50</a:t>
            </a:fld>
            <a:endParaRPr lang="en-CA" dirty="0"/>
          </a:p>
        </p:txBody>
      </p:sp>
    </p:spTree>
    <p:extLst>
      <p:ext uri="{BB962C8B-B14F-4D97-AF65-F5344CB8AC3E}">
        <p14:creationId xmlns:p14="http://schemas.microsoft.com/office/powerpoint/2010/main" val="129467202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chemeClr val="tx1"/>
                </a:solidFill>
              </a:rPr>
              <a:t>Bindings</a:t>
            </a:r>
          </a:p>
        </p:txBody>
      </p:sp>
      <p:sp>
        <p:nvSpPr>
          <p:cNvPr id="6" name="Rounded Rectangle 5"/>
          <p:cNvSpPr/>
          <p:nvPr/>
        </p:nvSpPr>
        <p:spPr>
          <a:xfrm>
            <a:off x="2063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bg1"/>
                </a:solidFill>
              </a:rPr>
              <a:t>Code System:</a:t>
            </a:r>
          </a:p>
          <a:p>
            <a:pPr algn="ctr"/>
            <a:r>
              <a:rPr lang="en-AU" dirty="0">
                <a:solidFill>
                  <a:schemeClr val="bg1"/>
                </a:solidFill>
              </a:rPr>
              <a:t>Defines a set of concepts with a coherent meaning</a:t>
            </a:r>
            <a:br>
              <a:rPr lang="en-AU" dirty="0">
                <a:solidFill>
                  <a:schemeClr val="bg1"/>
                </a:solidFill>
              </a:rPr>
            </a:br>
            <a:br>
              <a:rPr lang="en-AU" dirty="0">
                <a:solidFill>
                  <a:schemeClr val="bg1"/>
                </a:solidFill>
              </a:rPr>
            </a:br>
            <a:r>
              <a:rPr lang="en-AU" dirty="0">
                <a:solidFill>
                  <a:schemeClr val="bg1"/>
                </a:solidFill>
              </a:rPr>
              <a:t>Code</a:t>
            </a:r>
            <a:br>
              <a:rPr lang="en-AU" dirty="0">
                <a:solidFill>
                  <a:schemeClr val="bg1"/>
                </a:solidFill>
              </a:rPr>
            </a:br>
            <a:r>
              <a:rPr lang="en-AU" dirty="0">
                <a:solidFill>
                  <a:schemeClr val="bg1"/>
                </a:solidFill>
              </a:rPr>
              <a:t>Display</a:t>
            </a:r>
          </a:p>
          <a:p>
            <a:pPr algn="ctr"/>
            <a:r>
              <a:rPr lang="en-AU" dirty="0">
                <a:solidFill>
                  <a:schemeClr val="bg1"/>
                </a:solidFill>
              </a:rPr>
              <a:t>Definition</a:t>
            </a:r>
          </a:p>
        </p:txBody>
      </p:sp>
      <p:sp>
        <p:nvSpPr>
          <p:cNvPr id="3" name="Rounded Rectangle 2"/>
          <p:cNvSpPr/>
          <p:nvPr/>
        </p:nvSpPr>
        <p:spPr>
          <a:xfrm>
            <a:off x="8472264" y="1916832"/>
            <a:ext cx="1656184" cy="244827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FFFF"/>
                </a:solidFill>
              </a:rPr>
              <a:t>a FHIR Coded Element </a:t>
            </a:r>
            <a:br>
              <a:rPr lang="en-AU" dirty="0">
                <a:solidFill>
                  <a:srgbClr val="FFFFFF"/>
                </a:solidFill>
              </a:rPr>
            </a:br>
            <a:endParaRPr lang="en-AU" dirty="0">
              <a:solidFill>
                <a:srgbClr val="FFFFFF"/>
              </a:solidFill>
            </a:endParaRPr>
          </a:p>
        </p:txBody>
      </p:sp>
      <p:sp>
        <p:nvSpPr>
          <p:cNvPr id="7" name="Rounded Rectangle 6"/>
          <p:cNvSpPr/>
          <p:nvPr/>
        </p:nvSpPr>
        <p:spPr>
          <a:xfrm>
            <a:off x="5375920" y="1700808"/>
            <a:ext cx="2016224" cy="194421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rgbClr val="FFFFFF"/>
                </a:solidFill>
              </a:rPr>
              <a:t>Value Set:</a:t>
            </a:r>
          </a:p>
          <a:p>
            <a:pPr algn="ctr"/>
            <a:r>
              <a:rPr lang="en-AU" sz="2000" dirty="0">
                <a:solidFill>
                  <a:srgbClr val="FFFFFF"/>
                </a:solidFill>
              </a:rPr>
              <a:t>A selection of a set of codes for use in a particular context</a:t>
            </a:r>
          </a:p>
        </p:txBody>
      </p:sp>
      <p:cxnSp>
        <p:nvCxnSpPr>
          <p:cNvPr id="8" name="Straight Arrow Connector 7"/>
          <p:cNvCxnSpPr>
            <a:stCxn id="7" idx="1"/>
          </p:cNvCxnSpPr>
          <p:nvPr/>
        </p:nvCxnSpPr>
        <p:spPr>
          <a:xfrm flipH="1">
            <a:off x="4367808" y="2672916"/>
            <a:ext cx="1008112" cy="32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3" idx="1"/>
            <a:endCxn id="7" idx="3"/>
          </p:cNvCxnSpPr>
          <p:nvPr/>
        </p:nvCxnSpPr>
        <p:spPr>
          <a:xfrm flipH="1" flipV="1">
            <a:off x="7392144" y="2672916"/>
            <a:ext cx="1080120" cy="4680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584193" y="2237876"/>
            <a:ext cx="825867" cy="369332"/>
          </a:xfrm>
          <a:prstGeom prst="rect">
            <a:avLst/>
          </a:prstGeom>
          <a:noFill/>
        </p:spPr>
        <p:txBody>
          <a:bodyPr wrap="none" rtlCol="0">
            <a:spAutoFit/>
          </a:bodyPr>
          <a:lstStyle/>
          <a:p>
            <a:r>
              <a:rPr lang="en-AU" b="1" dirty="0">
                <a:solidFill>
                  <a:srgbClr val="636360"/>
                </a:solidFill>
              </a:rPr>
              <a:t>Binds</a:t>
            </a:r>
          </a:p>
        </p:txBody>
      </p:sp>
      <p:sp>
        <p:nvSpPr>
          <p:cNvPr id="13" name="TextBox 12"/>
          <p:cNvSpPr txBox="1"/>
          <p:nvPr/>
        </p:nvSpPr>
        <p:spPr>
          <a:xfrm>
            <a:off x="4295800" y="2924945"/>
            <a:ext cx="1347932" cy="958117"/>
          </a:xfrm>
          <a:prstGeom prst="rect">
            <a:avLst/>
          </a:prstGeom>
          <a:noFill/>
        </p:spPr>
        <p:txBody>
          <a:bodyPr wrap="square" rtlCol="0">
            <a:spAutoFit/>
          </a:bodyPr>
          <a:lstStyle/>
          <a:p>
            <a:r>
              <a:rPr lang="en-AU" dirty="0"/>
              <a:t>Selects  from one or more</a:t>
            </a:r>
          </a:p>
        </p:txBody>
      </p:sp>
      <p:sp>
        <p:nvSpPr>
          <p:cNvPr id="14" name="Slide Number Placeholder 3">
            <a:extLst>
              <a:ext uri="{FF2B5EF4-FFF2-40B4-BE49-F238E27FC236}">
                <a16:creationId xmlns:a16="http://schemas.microsoft.com/office/drawing/2014/main" id="{CD2003EB-6433-422F-991D-6A8CD1CBEE77}"/>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51</a:t>
            </a:fld>
            <a:endParaRPr lang="en-CA" dirty="0"/>
          </a:p>
        </p:txBody>
      </p:sp>
    </p:spTree>
    <p:extLst>
      <p:ext uri="{BB962C8B-B14F-4D97-AF65-F5344CB8AC3E}">
        <p14:creationId xmlns:p14="http://schemas.microsoft.com/office/powerpoint/2010/main" val="422428595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Binding Strength</a:t>
            </a:r>
            <a:endParaRPr lang="en-US" dirty="0"/>
          </a:p>
        </p:txBody>
      </p:sp>
      <p:sp>
        <p:nvSpPr>
          <p:cNvPr id="3" name="Content Placeholder 2"/>
          <p:cNvSpPr>
            <a:spLocks noGrp="1"/>
          </p:cNvSpPr>
          <p:nvPr>
            <p:ph idx="1"/>
          </p:nvPr>
        </p:nvSpPr>
        <p:spPr/>
        <p:txBody>
          <a:bodyPr/>
          <a:lstStyle/>
          <a:p>
            <a:r>
              <a:rPr lang="en-US" dirty="0"/>
              <a:t>How closely the options in the value set should be followed</a:t>
            </a:r>
          </a:p>
          <a:p>
            <a:r>
              <a:rPr lang="en-US" dirty="0"/>
              <a:t>Values</a:t>
            </a:r>
          </a:p>
          <a:p>
            <a:pPr lvl="1"/>
            <a:r>
              <a:rPr lang="en-US" dirty="0"/>
              <a:t>Required	(must come from set)</a:t>
            </a:r>
          </a:p>
          <a:p>
            <a:pPr lvl="1"/>
            <a:r>
              <a:rPr lang="en-US" dirty="0"/>
              <a:t>Extensible     (may use alternate if have to)</a:t>
            </a:r>
          </a:p>
          <a:p>
            <a:pPr lvl="1"/>
            <a:r>
              <a:rPr lang="en-US" dirty="0"/>
              <a:t>Preferred	(don’t have to, but should)</a:t>
            </a:r>
          </a:p>
          <a:p>
            <a:pPr lvl="1"/>
            <a:r>
              <a:rPr lang="en-US" dirty="0"/>
              <a:t>Example	(set isn’t specified)</a:t>
            </a:r>
          </a:p>
          <a:p>
            <a:r>
              <a:rPr lang="en-US" dirty="0"/>
              <a:t>Can use a profile to vary</a:t>
            </a:r>
          </a:p>
          <a:p>
            <a:pPr lvl="1"/>
            <a:r>
              <a:rPr lang="en-US" dirty="0"/>
              <a:t>Make stronger not weaker</a:t>
            </a:r>
          </a:p>
        </p:txBody>
      </p:sp>
      <p:sp>
        <p:nvSpPr>
          <p:cNvPr id="6" name="Slide Number Placeholder 3">
            <a:extLst>
              <a:ext uri="{FF2B5EF4-FFF2-40B4-BE49-F238E27FC236}">
                <a16:creationId xmlns:a16="http://schemas.microsoft.com/office/drawing/2014/main" id="{C88E0A4D-B800-4F7F-9B6E-01DDE8156042}"/>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52</a:t>
            </a:fld>
            <a:endParaRPr lang="en-CA" dirty="0"/>
          </a:p>
        </p:txBody>
      </p:sp>
    </p:spTree>
    <p:extLst>
      <p:ext uri="{BB962C8B-B14F-4D97-AF65-F5344CB8AC3E}">
        <p14:creationId xmlns:p14="http://schemas.microsoft.com/office/powerpoint/2010/main" val="182464398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ValueSet resource</a:t>
            </a:r>
            <a:endParaRPr lang="en-US" dirty="0"/>
          </a:p>
        </p:txBody>
      </p:sp>
      <p:sp>
        <p:nvSpPr>
          <p:cNvPr id="3" name="Content Placeholder 2"/>
          <p:cNvSpPr>
            <a:spLocks noGrp="1"/>
          </p:cNvSpPr>
          <p:nvPr>
            <p:ph idx="1"/>
          </p:nvPr>
        </p:nvSpPr>
        <p:spPr/>
        <p:txBody>
          <a:bodyPr/>
          <a:lstStyle/>
          <a:p>
            <a:r>
              <a:rPr lang="en-US" sz="2400" dirty="0"/>
              <a:t>Defines list of possible values for a particular context</a:t>
            </a:r>
          </a:p>
          <a:p>
            <a:r>
              <a:rPr lang="en-US" sz="2400" dirty="0"/>
              <a:t>Can reference external Terminology/s</a:t>
            </a:r>
          </a:p>
          <a:p>
            <a:pPr lvl="1"/>
            <a:r>
              <a:rPr lang="en-US" sz="2000" dirty="0"/>
              <a:t>Or define own sets</a:t>
            </a:r>
          </a:p>
          <a:p>
            <a:r>
              <a:rPr lang="en-US" sz="2400" dirty="0"/>
              <a:t>Why?</a:t>
            </a:r>
          </a:p>
          <a:p>
            <a:pPr lvl="1"/>
            <a:r>
              <a:rPr lang="en-US" sz="2000" dirty="0"/>
              <a:t>A common </a:t>
            </a:r>
            <a:r>
              <a:rPr lang="en-US" sz="2000" dirty="0" err="1"/>
              <a:t>ValueSet</a:t>
            </a:r>
            <a:r>
              <a:rPr lang="en-US" sz="2000" dirty="0"/>
              <a:t> improves recording consistency </a:t>
            </a:r>
          </a:p>
          <a:p>
            <a:pPr lvl="1"/>
            <a:r>
              <a:rPr lang="en-US" sz="2000" dirty="0"/>
              <a:t>Improves user experience (pick lists)</a:t>
            </a:r>
          </a:p>
          <a:p>
            <a:r>
              <a:rPr lang="en-US" sz="2400" dirty="0"/>
              <a:t>Examples in New Zealand</a:t>
            </a:r>
          </a:p>
          <a:p>
            <a:pPr lvl="1"/>
            <a:r>
              <a:rPr lang="en-US" sz="2000" dirty="0"/>
              <a:t>ED diagnoses (derived from SNOMED)</a:t>
            </a:r>
          </a:p>
          <a:p>
            <a:pPr lvl="1"/>
            <a:r>
              <a:rPr lang="en-US" sz="2000" dirty="0"/>
              <a:t>NZ POCS (Pathology Observation Code Set) (derived from LOINC)</a:t>
            </a:r>
          </a:p>
          <a:p>
            <a:pPr lvl="1"/>
            <a:r>
              <a:rPr lang="en-US" sz="2000" dirty="0"/>
              <a:t>List of NZ “Iwi” (defined in </a:t>
            </a:r>
            <a:r>
              <a:rPr lang="en-US" sz="2000" dirty="0" err="1"/>
              <a:t>ValueSet</a:t>
            </a:r>
            <a:r>
              <a:rPr lang="en-US" sz="2000" dirty="0"/>
              <a:t> – iwi is a nation or tribe)</a:t>
            </a:r>
          </a:p>
          <a:p>
            <a:endParaRPr lang="en-US" sz="2400" dirty="0"/>
          </a:p>
        </p:txBody>
      </p:sp>
      <p:sp>
        <p:nvSpPr>
          <p:cNvPr id="6" name="Slide Number Placeholder 3">
            <a:extLst>
              <a:ext uri="{FF2B5EF4-FFF2-40B4-BE49-F238E27FC236}">
                <a16:creationId xmlns:a16="http://schemas.microsoft.com/office/drawing/2014/main" id="{53037961-335D-4C48-B10A-49660795DC0D}"/>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53</a:t>
            </a:fld>
            <a:endParaRPr lang="en-CA" dirty="0"/>
          </a:p>
        </p:txBody>
      </p:sp>
    </p:spTree>
    <p:extLst>
      <p:ext uri="{BB962C8B-B14F-4D97-AF65-F5344CB8AC3E}">
        <p14:creationId xmlns:p14="http://schemas.microsoft.com/office/powerpoint/2010/main" val="357328746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Terminology Server</a:t>
            </a:r>
            <a:endParaRPr lang="en-US" dirty="0"/>
          </a:p>
        </p:txBody>
      </p:sp>
      <p:sp>
        <p:nvSpPr>
          <p:cNvPr id="3" name="Content Placeholder 2"/>
          <p:cNvSpPr>
            <a:spLocks noGrp="1"/>
          </p:cNvSpPr>
          <p:nvPr>
            <p:ph idx="1"/>
          </p:nvPr>
        </p:nvSpPr>
        <p:spPr>
          <a:xfrm>
            <a:off x="1981200" y="1700808"/>
            <a:ext cx="8229600" cy="3960440"/>
          </a:xfrm>
        </p:spPr>
        <p:txBody>
          <a:bodyPr>
            <a:normAutofit/>
          </a:bodyPr>
          <a:lstStyle/>
          <a:p>
            <a:r>
              <a:rPr lang="en-US"/>
              <a:t>Provides ‘services’ for consumers to access terminology</a:t>
            </a:r>
          </a:p>
          <a:p>
            <a:pPr lvl="1"/>
            <a:r>
              <a:rPr lang="en-US"/>
              <a:t>Hide the complex stuff from a consumer</a:t>
            </a:r>
          </a:p>
          <a:p>
            <a:r>
              <a:rPr lang="en-US"/>
              <a:t>Uses Operations framework</a:t>
            </a:r>
          </a:p>
          <a:p>
            <a:pPr lvl="1"/>
            <a:r>
              <a:rPr lang="en-US"/>
              <a:t>Get definition for a concept</a:t>
            </a:r>
          </a:p>
          <a:p>
            <a:pPr lvl="1"/>
            <a:r>
              <a:rPr lang="en-US"/>
              <a:t>Find a concept</a:t>
            </a:r>
          </a:p>
          <a:p>
            <a:pPr lvl="2"/>
            <a:r>
              <a:rPr lang="en-US"/>
              <a:t>Within a ValueSet</a:t>
            </a:r>
          </a:p>
          <a:p>
            <a:pPr marL="0" indent="0">
              <a:buNone/>
            </a:pPr>
            <a:endParaRPr lang="en-US" dirty="0"/>
          </a:p>
        </p:txBody>
      </p:sp>
      <p:sp>
        <p:nvSpPr>
          <p:cNvPr id="4" name="TextBox 3"/>
          <p:cNvSpPr txBox="1"/>
          <p:nvPr/>
        </p:nvSpPr>
        <p:spPr>
          <a:xfrm>
            <a:off x="2268359" y="5877271"/>
            <a:ext cx="7330853" cy="400110"/>
          </a:xfrm>
          <a:prstGeom prst="rect">
            <a:avLst/>
          </a:prstGeom>
          <a:noFill/>
        </p:spPr>
        <p:txBody>
          <a:bodyPr wrap="none" rtlCol="0">
            <a:spAutoFit/>
          </a:bodyPr>
          <a:lstStyle/>
          <a:p>
            <a:r>
              <a:rPr lang="en-US" sz="2000" dirty="0"/>
              <a:t>http://hl7.org/implement/standards/fhir/terminology-service.html</a:t>
            </a:r>
          </a:p>
        </p:txBody>
      </p:sp>
      <p:pic>
        <p:nvPicPr>
          <p:cNvPr id="5" name="Picture 4"/>
          <p:cNvPicPr>
            <a:picLocks noChangeAspect="1"/>
          </p:cNvPicPr>
          <p:nvPr/>
        </p:nvPicPr>
        <p:blipFill>
          <a:blip r:embed="rId3" cstate="print"/>
          <a:stretch>
            <a:fillRect/>
          </a:stretch>
        </p:blipFill>
        <p:spPr>
          <a:xfrm>
            <a:off x="8760296" y="2332609"/>
            <a:ext cx="936104" cy="1442935"/>
          </a:xfrm>
          <a:prstGeom prst="rect">
            <a:avLst/>
          </a:prstGeom>
        </p:spPr>
      </p:pic>
      <p:pic>
        <p:nvPicPr>
          <p:cNvPr id="6" name="Picture 5"/>
          <p:cNvPicPr>
            <a:picLocks noChangeAspect="1"/>
          </p:cNvPicPr>
          <p:nvPr/>
        </p:nvPicPr>
        <p:blipFill>
          <a:blip r:embed="rId4" cstate="print"/>
          <a:stretch>
            <a:fillRect/>
          </a:stretch>
        </p:blipFill>
        <p:spPr>
          <a:xfrm>
            <a:off x="9408368" y="2620641"/>
            <a:ext cx="1015498" cy="792088"/>
          </a:xfrm>
          <a:prstGeom prst="rect">
            <a:avLst/>
          </a:prstGeom>
        </p:spPr>
      </p:pic>
      <p:pic>
        <p:nvPicPr>
          <p:cNvPr id="7" name="Picture 6"/>
          <p:cNvPicPr>
            <a:picLocks noChangeAspect="1"/>
          </p:cNvPicPr>
          <p:nvPr/>
        </p:nvPicPr>
        <p:blipFill>
          <a:blip r:embed="rId5" cstate="print"/>
          <a:stretch>
            <a:fillRect/>
          </a:stretch>
        </p:blipFill>
        <p:spPr>
          <a:xfrm>
            <a:off x="6106824" y="4420840"/>
            <a:ext cx="878767" cy="1320552"/>
          </a:xfrm>
          <a:prstGeom prst="rect">
            <a:avLst/>
          </a:prstGeom>
        </p:spPr>
      </p:pic>
      <p:cxnSp>
        <p:nvCxnSpPr>
          <p:cNvPr id="8" name="Straight Arrow Connector 7"/>
          <p:cNvCxnSpPr/>
          <p:nvPr/>
        </p:nvCxnSpPr>
        <p:spPr>
          <a:xfrm flipV="1">
            <a:off x="7258951" y="3844776"/>
            <a:ext cx="1368152" cy="864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Content Placeholder 2"/>
          <p:cNvSpPr txBox="1">
            <a:spLocks/>
          </p:cNvSpPr>
          <p:nvPr/>
        </p:nvSpPr>
        <p:spPr>
          <a:xfrm>
            <a:off x="7618991" y="4077072"/>
            <a:ext cx="1800200" cy="136815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0" dirty="0"/>
              <a:t>Find Terms</a:t>
            </a:r>
          </a:p>
          <a:p>
            <a:r>
              <a:rPr lang="en-US" b="0" dirty="0"/>
              <a:t>Get Term Definition</a:t>
            </a:r>
          </a:p>
        </p:txBody>
      </p:sp>
      <p:pic>
        <p:nvPicPr>
          <p:cNvPr id="10" name="Picture 9"/>
          <p:cNvPicPr>
            <a:picLocks noChangeAspect="1"/>
          </p:cNvPicPr>
          <p:nvPr/>
        </p:nvPicPr>
        <p:blipFill>
          <a:blip r:embed="rId6" cstate="print"/>
          <a:stretch>
            <a:fillRect/>
          </a:stretch>
        </p:blipFill>
        <p:spPr>
          <a:xfrm>
            <a:off x="9635216" y="5140920"/>
            <a:ext cx="998331" cy="664344"/>
          </a:xfrm>
          <a:prstGeom prst="rect">
            <a:avLst/>
          </a:prstGeom>
        </p:spPr>
      </p:pic>
      <p:cxnSp>
        <p:nvCxnSpPr>
          <p:cNvPr id="11" name="Straight Arrow Connector 10"/>
          <p:cNvCxnSpPr/>
          <p:nvPr/>
        </p:nvCxnSpPr>
        <p:spPr>
          <a:xfrm>
            <a:off x="9275175" y="3772768"/>
            <a:ext cx="648072"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Slide Number Placeholder 3">
            <a:extLst>
              <a:ext uri="{FF2B5EF4-FFF2-40B4-BE49-F238E27FC236}">
                <a16:creationId xmlns:a16="http://schemas.microsoft.com/office/drawing/2014/main" id="{81C3617E-51B0-4D10-8519-62433A441471}"/>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54</a:t>
            </a:fld>
            <a:endParaRPr lang="en-CA" dirty="0"/>
          </a:p>
        </p:txBody>
      </p:sp>
    </p:spTree>
    <p:extLst>
      <p:ext uri="{BB962C8B-B14F-4D97-AF65-F5344CB8AC3E}">
        <p14:creationId xmlns:p14="http://schemas.microsoft.com/office/powerpoint/2010/main" val="2646418354"/>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FHIR and REST</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3237111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a URL based API</a:t>
            </a:r>
          </a:p>
        </p:txBody>
      </p:sp>
      <p:sp>
        <p:nvSpPr>
          <p:cNvPr id="3" name="Content Placeholder 2"/>
          <p:cNvSpPr>
            <a:spLocks noGrp="1"/>
          </p:cNvSpPr>
          <p:nvPr>
            <p:ph idx="4294967295"/>
          </p:nvPr>
        </p:nvSpPr>
        <p:spPr>
          <a:xfrm>
            <a:off x="2150368" y="836713"/>
            <a:ext cx="7402016"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http://server.org/fhir/Patient/1</a:t>
            </a:r>
          </a:p>
        </p:txBody>
      </p:sp>
      <p:sp>
        <p:nvSpPr>
          <p:cNvPr id="6" name="Left Brace 5"/>
          <p:cNvSpPr/>
          <p:nvPr/>
        </p:nvSpPr>
        <p:spPr bwMode="auto">
          <a:xfrm rot="16200000">
            <a:off x="5005400" y="1474305"/>
            <a:ext cx="381000" cy="424847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636360"/>
              </a:solidFill>
              <a:latin typeface="Arial" charset="0"/>
            </a:endParaRPr>
          </a:p>
        </p:txBody>
      </p:sp>
      <p:sp>
        <p:nvSpPr>
          <p:cNvPr id="7" name="TextBox 6"/>
          <p:cNvSpPr txBox="1"/>
          <p:nvPr/>
        </p:nvSpPr>
        <p:spPr>
          <a:xfrm>
            <a:off x="4514398" y="3745468"/>
            <a:ext cx="1069524" cy="369332"/>
          </a:xfrm>
          <a:prstGeom prst="rect">
            <a:avLst/>
          </a:prstGeom>
          <a:noFill/>
        </p:spPr>
        <p:txBody>
          <a:bodyPr wrap="none" rtlCol="0">
            <a:spAutoFit/>
          </a:bodyPr>
          <a:lstStyle/>
          <a:p>
            <a:r>
              <a:rPr lang="en-US" dirty="0">
                <a:solidFill>
                  <a:srgbClr val="636360"/>
                </a:solidFill>
              </a:rPr>
              <a:t>endpoint</a:t>
            </a:r>
          </a:p>
        </p:txBody>
      </p:sp>
      <p:sp>
        <p:nvSpPr>
          <p:cNvPr id="8" name="Left Brace 7"/>
          <p:cNvSpPr/>
          <p:nvPr/>
        </p:nvSpPr>
        <p:spPr bwMode="auto">
          <a:xfrm rot="5400000">
            <a:off x="7995637" y="2117336"/>
            <a:ext cx="468633" cy="1204700"/>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636360"/>
              </a:solidFill>
              <a:latin typeface="Arial" charset="0"/>
            </a:endParaRPr>
          </a:p>
        </p:txBody>
      </p:sp>
      <p:sp>
        <p:nvSpPr>
          <p:cNvPr id="9" name="Left Brace 8"/>
          <p:cNvSpPr/>
          <p:nvPr/>
        </p:nvSpPr>
        <p:spPr bwMode="auto">
          <a:xfrm rot="16200000">
            <a:off x="9061274" y="3318888"/>
            <a:ext cx="380999" cy="45720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636360"/>
              </a:solidFill>
              <a:latin typeface="Arial" charset="0"/>
            </a:endParaRPr>
          </a:p>
        </p:txBody>
      </p:sp>
      <p:sp>
        <p:nvSpPr>
          <p:cNvPr id="10" name="TextBox 9"/>
          <p:cNvSpPr txBox="1"/>
          <p:nvPr/>
        </p:nvSpPr>
        <p:spPr>
          <a:xfrm>
            <a:off x="7142985" y="2204864"/>
            <a:ext cx="1582484" cy="369332"/>
          </a:xfrm>
          <a:prstGeom prst="rect">
            <a:avLst/>
          </a:prstGeom>
          <a:noFill/>
        </p:spPr>
        <p:txBody>
          <a:bodyPr wrap="none" rtlCol="0">
            <a:spAutoFit/>
          </a:bodyPr>
          <a:lstStyle/>
          <a:p>
            <a:r>
              <a:rPr lang="en-US" dirty="0">
                <a:solidFill>
                  <a:srgbClr val="636360"/>
                </a:solidFill>
              </a:rPr>
              <a:t>resource type</a:t>
            </a:r>
          </a:p>
        </p:txBody>
      </p:sp>
      <p:sp>
        <p:nvSpPr>
          <p:cNvPr id="11" name="TextBox 10"/>
          <p:cNvSpPr txBox="1"/>
          <p:nvPr/>
        </p:nvSpPr>
        <p:spPr>
          <a:xfrm>
            <a:off x="9044040" y="3861048"/>
            <a:ext cx="364328" cy="369332"/>
          </a:xfrm>
          <a:prstGeom prst="rect">
            <a:avLst/>
          </a:prstGeom>
          <a:noFill/>
        </p:spPr>
        <p:txBody>
          <a:bodyPr wrap="none" rtlCol="0">
            <a:spAutoFit/>
          </a:bodyPr>
          <a:lstStyle/>
          <a:p>
            <a:r>
              <a:rPr lang="en-US" dirty="0">
                <a:solidFill>
                  <a:srgbClr val="636360"/>
                </a:solidFill>
              </a:rPr>
              <a:t>id</a:t>
            </a:r>
          </a:p>
        </p:txBody>
      </p:sp>
      <p:sp>
        <p:nvSpPr>
          <p:cNvPr id="12" name="TextBox 11"/>
          <p:cNvSpPr txBox="1"/>
          <p:nvPr/>
        </p:nvSpPr>
        <p:spPr>
          <a:xfrm>
            <a:off x="1991544" y="4725145"/>
            <a:ext cx="6314614" cy="646331"/>
          </a:xfrm>
          <a:prstGeom prst="rect">
            <a:avLst/>
          </a:prstGeom>
          <a:noFill/>
        </p:spPr>
        <p:txBody>
          <a:bodyPr wrap="none" rtlCol="0">
            <a:spAutoFit/>
          </a:bodyPr>
          <a:lstStyle/>
          <a:p>
            <a:r>
              <a:rPr lang="en-US" dirty="0">
                <a:solidFill>
                  <a:srgbClr val="636360"/>
                </a:solidFill>
              </a:rPr>
              <a:t>Note: This URL resolves to the current version of a resource</a:t>
            </a:r>
          </a:p>
          <a:p>
            <a:r>
              <a:rPr lang="en-US" dirty="0">
                <a:solidFill>
                  <a:srgbClr val="636360"/>
                </a:solidFill>
              </a:rPr>
              <a:t>It’s also specific to a server</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56</a:t>
            </a:fld>
            <a:endParaRPr lang="en-CA" dirty="0"/>
          </a:p>
        </p:txBody>
      </p:sp>
    </p:spTree>
    <p:extLst>
      <p:ext uri="{BB962C8B-B14F-4D97-AF65-F5344CB8AC3E}">
        <p14:creationId xmlns:p14="http://schemas.microsoft.com/office/powerpoint/2010/main" val="13644617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JSON</a:t>
            </a:r>
          </a:p>
        </p:txBody>
      </p:sp>
      <p:sp>
        <p:nvSpPr>
          <p:cNvPr id="3" name="Content Placeholder 2"/>
          <p:cNvSpPr>
            <a:spLocks noGrp="1"/>
          </p:cNvSpPr>
          <p:nvPr>
            <p:ph idx="4294967295"/>
          </p:nvPr>
        </p:nvSpPr>
        <p:spPr>
          <a:xfrm>
            <a:off x="1343472" y="836713"/>
            <a:ext cx="10513168" cy="2985095"/>
          </a:xfrm>
        </p:spPr>
        <p:txBody>
          <a:bodyPr/>
          <a:lstStyle/>
          <a:p>
            <a:pPr marL="0" indent="0">
              <a:buNone/>
            </a:pPr>
            <a:endParaRPr lang="en-US" b="1"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http://server.org/fhir/Patient/1?_format=json</a:t>
            </a:r>
          </a:p>
        </p:txBody>
      </p:sp>
      <p:sp>
        <p:nvSpPr>
          <p:cNvPr id="6" name="Left Brace 5"/>
          <p:cNvSpPr/>
          <p:nvPr/>
        </p:nvSpPr>
        <p:spPr bwMode="auto">
          <a:xfrm rot="16200000">
            <a:off x="4149359" y="1507072"/>
            <a:ext cx="381000" cy="424847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636360"/>
              </a:solidFill>
              <a:latin typeface="Arial" charset="0"/>
            </a:endParaRPr>
          </a:p>
        </p:txBody>
      </p:sp>
      <p:sp>
        <p:nvSpPr>
          <p:cNvPr id="7" name="TextBox 6"/>
          <p:cNvSpPr txBox="1"/>
          <p:nvPr/>
        </p:nvSpPr>
        <p:spPr>
          <a:xfrm>
            <a:off x="3658357" y="3778235"/>
            <a:ext cx="1069524" cy="369332"/>
          </a:xfrm>
          <a:prstGeom prst="rect">
            <a:avLst/>
          </a:prstGeom>
          <a:noFill/>
        </p:spPr>
        <p:txBody>
          <a:bodyPr wrap="none" rtlCol="0">
            <a:spAutoFit/>
          </a:bodyPr>
          <a:lstStyle/>
          <a:p>
            <a:r>
              <a:rPr lang="en-US" dirty="0">
                <a:solidFill>
                  <a:srgbClr val="636360"/>
                </a:solidFill>
              </a:rPr>
              <a:t>endpoint</a:t>
            </a:r>
          </a:p>
        </p:txBody>
      </p:sp>
      <p:sp>
        <p:nvSpPr>
          <p:cNvPr id="8" name="Left Brace 7"/>
          <p:cNvSpPr/>
          <p:nvPr/>
        </p:nvSpPr>
        <p:spPr bwMode="auto">
          <a:xfrm rot="5400000">
            <a:off x="7112105" y="2048103"/>
            <a:ext cx="468633" cy="1204700"/>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636360"/>
              </a:solidFill>
              <a:latin typeface="Arial" charset="0"/>
            </a:endParaRPr>
          </a:p>
        </p:txBody>
      </p:sp>
      <p:sp>
        <p:nvSpPr>
          <p:cNvPr id="9" name="Left Brace 8"/>
          <p:cNvSpPr/>
          <p:nvPr/>
        </p:nvSpPr>
        <p:spPr bwMode="auto">
          <a:xfrm rot="16200000">
            <a:off x="8185907" y="3419868"/>
            <a:ext cx="337428" cy="37930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636360"/>
              </a:solidFill>
              <a:latin typeface="Arial" charset="0"/>
            </a:endParaRPr>
          </a:p>
        </p:txBody>
      </p:sp>
      <p:sp>
        <p:nvSpPr>
          <p:cNvPr id="10" name="TextBox 9"/>
          <p:cNvSpPr txBox="1"/>
          <p:nvPr/>
        </p:nvSpPr>
        <p:spPr>
          <a:xfrm>
            <a:off x="6259453" y="2135631"/>
            <a:ext cx="1582484" cy="369332"/>
          </a:xfrm>
          <a:prstGeom prst="rect">
            <a:avLst/>
          </a:prstGeom>
          <a:noFill/>
        </p:spPr>
        <p:txBody>
          <a:bodyPr wrap="none" rtlCol="0">
            <a:spAutoFit/>
          </a:bodyPr>
          <a:lstStyle/>
          <a:p>
            <a:r>
              <a:rPr lang="en-US" dirty="0">
                <a:solidFill>
                  <a:srgbClr val="636360"/>
                </a:solidFill>
              </a:rPr>
              <a:t>resource type</a:t>
            </a:r>
          </a:p>
        </p:txBody>
      </p:sp>
      <p:sp>
        <p:nvSpPr>
          <p:cNvPr id="11" name="TextBox 10"/>
          <p:cNvSpPr txBox="1"/>
          <p:nvPr/>
        </p:nvSpPr>
        <p:spPr>
          <a:xfrm>
            <a:off x="8257846" y="3800022"/>
            <a:ext cx="364328" cy="369332"/>
          </a:xfrm>
          <a:prstGeom prst="rect">
            <a:avLst/>
          </a:prstGeom>
          <a:noFill/>
        </p:spPr>
        <p:txBody>
          <a:bodyPr wrap="none" rtlCol="0">
            <a:spAutoFit/>
          </a:bodyPr>
          <a:lstStyle/>
          <a:p>
            <a:r>
              <a:rPr lang="en-US" dirty="0">
                <a:solidFill>
                  <a:srgbClr val="636360"/>
                </a:solidFill>
              </a:rPr>
              <a:t>id</a:t>
            </a:r>
          </a:p>
        </p:txBody>
      </p:sp>
      <p:sp>
        <p:nvSpPr>
          <p:cNvPr id="12" name="TextBox 11"/>
          <p:cNvSpPr txBox="1"/>
          <p:nvPr/>
        </p:nvSpPr>
        <p:spPr>
          <a:xfrm>
            <a:off x="1991544" y="4725145"/>
            <a:ext cx="5532284" cy="369332"/>
          </a:xfrm>
          <a:prstGeom prst="rect">
            <a:avLst/>
          </a:prstGeom>
          <a:noFill/>
        </p:spPr>
        <p:txBody>
          <a:bodyPr wrap="none" rtlCol="0">
            <a:spAutoFit/>
          </a:bodyPr>
          <a:lstStyle/>
          <a:p>
            <a:r>
              <a:rPr lang="en-US" dirty="0">
                <a:solidFill>
                  <a:srgbClr val="636360"/>
                </a:solidFill>
              </a:rPr>
              <a:t>Gets the same patient but returns as JSON instead</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57</a:t>
            </a:fld>
            <a:endParaRPr lang="en-CA" dirty="0"/>
          </a:p>
        </p:txBody>
      </p:sp>
      <p:sp>
        <p:nvSpPr>
          <p:cNvPr id="14" name="Left Brace 13">
            <a:extLst>
              <a:ext uri="{FF2B5EF4-FFF2-40B4-BE49-F238E27FC236}">
                <a16:creationId xmlns:a16="http://schemas.microsoft.com/office/drawing/2014/main" id="{437180A7-202C-4C9F-AA20-84A341C4D437}"/>
              </a:ext>
            </a:extLst>
          </p:cNvPr>
          <p:cNvSpPr/>
          <p:nvPr/>
        </p:nvSpPr>
        <p:spPr bwMode="auto">
          <a:xfrm rot="16200000">
            <a:off x="9603021" y="2382062"/>
            <a:ext cx="402787" cy="2520278"/>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636360"/>
              </a:solidFill>
              <a:latin typeface="Arial" charset="0"/>
            </a:endParaRPr>
          </a:p>
        </p:txBody>
      </p:sp>
      <p:sp>
        <p:nvSpPr>
          <p:cNvPr id="15" name="TextBox 14">
            <a:extLst>
              <a:ext uri="{FF2B5EF4-FFF2-40B4-BE49-F238E27FC236}">
                <a16:creationId xmlns:a16="http://schemas.microsoft.com/office/drawing/2014/main" id="{CCD0C388-20DE-4C0F-A0A2-55F9AA3273AB}"/>
              </a:ext>
            </a:extLst>
          </p:cNvPr>
          <p:cNvSpPr txBox="1"/>
          <p:nvPr/>
        </p:nvSpPr>
        <p:spPr>
          <a:xfrm>
            <a:off x="9251900" y="3826444"/>
            <a:ext cx="1197764" cy="369332"/>
          </a:xfrm>
          <a:prstGeom prst="rect">
            <a:avLst/>
          </a:prstGeom>
          <a:noFill/>
        </p:spPr>
        <p:txBody>
          <a:bodyPr wrap="none" rtlCol="0">
            <a:spAutoFit/>
          </a:bodyPr>
          <a:lstStyle/>
          <a:p>
            <a:r>
              <a:rPr lang="en-US" dirty="0">
                <a:solidFill>
                  <a:srgbClr val="636360"/>
                </a:solidFill>
              </a:rPr>
              <a:t>command</a:t>
            </a:r>
          </a:p>
        </p:txBody>
      </p:sp>
    </p:spTree>
    <p:extLst>
      <p:ext uri="{BB962C8B-B14F-4D97-AF65-F5344CB8AC3E}">
        <p14:creationId xmlns:p14="http://schemas.microsoft.com/office/powerpoint/2010/main" val="4000880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Search</a:t>
            </a:r>
          </a:p>
        </p:txBody>
      </p:sp>
      <p:sp>
        <p:nvSpPr>
          <p:cNvPr id="3" name="Content Placeholder 2"/>
          <p:cNvSpPr>
            <a:spLocks noGrp="1"/>
          </p:cNvSpPr>
          <p:nvPr>
            <p:ph idx="4294967295"/>
          </p:nvPr>
        </p:nvSpPr>
        <p:spPr>
          <a:xfrm>
            <a:off x="1343472" y="836713"/>
            <a:ext cx="10513168"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http://server.org/fhir/Patient?name=Smith</a:t>
            </a:r>
          </a:p>
        </p:txBody>
      </p:sp>
      <p:sp>
        <p:nvSpPr>
          <p:cNvPr id="6" name="Left Brace 5"/>
          <p:cNvSpPr/>
          <p:nvPr/>
        </p:nvSpPr>
        <p:spPr bwMode="auto">
          <a:xfrm rot="16200000">
            <a:off x="4149359" y="1507072"/>
            <a:ext cx="381000" cy="424847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636360"/>
              </a:solidFill>
              <a:latin typeface="Arial" charset="0"/>
            </a:endParaRPr>
          </a:p>
        </p:txBody>
      </p:sp>
      <p:sp>
        <p:nvSpPr>
          <p:cNvPr id="7" name="TextBox 6"/>
          <p:cNvSpPr txBox="1"/>
          <p:nvPr/>
        </p:nvSpPr>
        <p:spPr>
          <a:xfrm>
            <a:off x="3658357" y="3778235"/>
            <a:ext cx="1069524" cy="369332"/>
          </a:xfrm>
          <a:prstGeom prst="rect">
            <a:avLst/>
          </a:prstGeom>
          <a:noFill/>
        </p:spPr>
        <p:txBody>
          <a:bodyPr wrap="none" rtlCol="0">
            <a:spAutoFit/>
          </a:bodyPr>
          <a:lstStyle/>
          <a:p>
            <a:r>
              <a:rPr lang="en-US" dirty="0">
                <a:solidFill>
                  <a:srgbClr val="636360"/>
                </a:solidFill>
              </a:rPr>
              <a:t>endpoint</a:t>
            </a:r>
          </a:p>
        </p:txBody>
      </p:sp>
      <p:sp>
        <p:nvSpPr>
          <p:cNvPr id="8" name="Left Brace 7"/>
          <p:cNvSpPr/>
          <p:nvPr/>
        </p:nvSpPr>
        <p:spPr bwMode="auto">
          <a:xfrm rot="5400000">
            <a:off x="7112105" y="2048103"/>
            <a:ext cx="468633" cy="1204700"/>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636360"/>
              </a:solidFill>
              <a:latin typeface="Arial" charset="0"/>
            </a:endParaRPr>
          </a:p>
        </p:txBody>
      </p:sp>
      <p:sp>
        <p:nvSpPr>
          <p:cNvPr id="10" name="TextBox 9"/>
          <p:cNvSpPr txBox="1"/>
          <p:nvPr/>
        </p:nvSpPr>
        <p:spPr>
          <a:xfrm>
            <a:off x="6259453" y="2135631"/>
            <a:ext cx="1582484" cy="369332"/>
          </a:xfrm>
          <a:prstGeom prst="rect">
            <a:avLst/>
          </a:prstGeom>
          <a:noFill/>
        </p:spPr>
        <p:txBody>
          <a:bodyPr wrap="none" rtlCol="0">
            <a:spAutoFit/>
          </a:bodyPr>
          <a:lstStyle/>
          <a:p>
            <a:r>
              <a:rPr lang="en-US" dirty="0">
                <a:solidFill>
                  <a:srgbClr val="636360"/>
                </a:solidFill>
              </a:rPr>
              <a:t>resource type</a:t>
            </a:r>
          </a:p>
        </p:txBody>
      </p:sp>
      <p:sp>
        <p:nvSpPr>
          <p:cNvPr id="12" name="TextBox 11"/>
          <p:cNvSpPr txBox="1"/>
          <p:nvPr/>
        </p:nvSpPr>
        <p:spPr>
          <a:xfrm>
            <a:off x="1991544" y="4725145"/>
            <a:ext cx="2454518" cy="369332"/>
          </a:xfrm>
          <a:prstGeom prst="rect">
            <a:avLst/>
          </a:prstGeom>
          <a:noFill/>
        </p:spPr>
        <p:txBody>
          <a:bodyPr wrap="none" rtlCol="0">
            <a:spAutoFit/>
          </a:bodyPr>
          <a:lstStyle/>
          <a:p>
            <a:r>
              <a:rPr lang="en-US" dirty="0">
                <a:solidFill>
                  <a:srgbClr val="636360"/>
                </a:solidFill>
              </a:rPr>
              <a:t>Note – no ID specified</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58</a:t>
            </a:fld>
            <a:endParaRPr lang="en-CA" dirty="0"/>
          </a:p>
        </p:txBody>
      </p:sp>
      <p:sp>
        <p:nvSpPr>
          <p:cNvPr id="14" name="Left Brace 13">
            <a:extLst>
              <a:ext uri="{FF2B5EF4-FFF2-40B4-BE49-F238E27FC236}">
                <a16:creationId xmlns:a16="http://schemas.microsoft.com/office/drawing/2014/main" id="{437180A7-202C-4C9F-AA20-84A341C4D437}"/>
              </a:ext>
            </a:extLst>
          </p:cNvPr>
          <p:cNvSpPr/>
          <p:nvPr/>
        </p:nvSpPr>
        <p:spPr bwMode="auto">
          <a:xfrm rot="16200000">
            <a:off x="9062959" y="2634088"/>
            <a:ext cx="402787" cy="201622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636360"/>
              </a:solidFill>
              <a:latin typeface="Arial" charset="0"/>
            </a:endParaRPr>
          </a:p>
        </p:txBody>
      </p:sp>
      <p:sp>
        <p:nvSpPr>
          <p:cNvPr id="15" name="TextBox 14">
            <a:extLst>
              <a:ext uri="{FF2B5EF4-FFF2-40B4-BE49-F238E27FC236}">
                <a16:creationId xmlns:a16="http://schemas.microsoft.com/office/drawing/2014/main" id="{CCD0C388-20DE-4C0F-A0A2-55F9AA3273AB}"/>
              </a:ext>
            </a:extLst>
          </p:cNvPr>
          <p:cNvSpPr txBox="1"/>
          <p:nvPr/>
        </p:nvSpPr>
        <p:spPr>
          <a:xfrm>
            <a:off x="8778980" y="3747561"/>
            <a:ext cx="1402948" cy="369332"/>
          </a:xfrm>
          <a:prstGeom prst="rect">
            <a:avLst/>
          </a:prstGeom>
          <a:noFill/>
        </p:spPr>
        <p:txBody>
          <a:bodyPr wrap="none" rtlCol="0">
            <a:spAutoFit/>
          </a:bodyPr>
          <a:lstStyle/>
          <a:p>
            <a:r>
              <a:rPr lang="en-US" dirty="0">
                <a:solidFill>
                  <a:srgbClr val="636360"/>
                </a:solidFill>
              </a:rPr>
              <a:t>search term</a:t>
            </a:r>
          </a:p>
        </p:txBody>
      </p:sp>
    </p:spTree>
    <p:extLst>
      <p:ext uri="{BB962C8B-B14F-4D97-AF65-F5344CB8AC3E}">
        <p14:creationId xmlns:p14="http://schemas.microsoft.com/office/powerpoint/2010/main" val="34220406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REST in practice</a:t>
            </a:r>
            <a:endParaRPr lang="en-AU" dirty="0"/>
          </a:p>
        </p:txBody>
      </p:sp>
      <p:sp>
        <p:nvSpPr>
          <p:cNvPr id="3" name="Content Placeholder 2"/>
          <p:cNvSpPr>
            <a:spLocks noGrp="1"/>
          </p:cNvSpPr>
          <p:nvPr>
            <p:ph sz="quarter" idx="1"/>
          </p:nvPr>
        </p:nvSpPr>
        <p:spPr>
          <a:xfrm>
            <a:off x="1026570" y="1661261"/>
            <a:ext cx="8147248" cy="4505849"/>
          </a:xfrm>
        </p:spPr>
        <p:txBody>
          <a:bodyPr/>
          <a:lstStyle/>
          <a:p>
            <a:r>
              <a:rPr lang="en-AU" dirty="0"/>
              <a:t>“Resources” with an explicit and stable URI</a:t>
            </a:r>
          </a:p>
          <a:p>
            <a:pPr lvl="1"/>
            <a:r>
              <a:rPr lang="en-AU" dirty="0"/>
              <a:t>The name for what gets exchanged in REST</a:t>
            </a:r>
          </a:p>
          <a:p>
            <a:pPr lvl="1"/>
            <a:r>
              <a:rPr lang="en-AU" dirty="0"/>
              <a:t>Defined behaviour and meaning</a:t>
            </a:r>
          </a:p>
          <a:p>
            <a:pPr lvl="1"/>
            <a:r>
              <a:rPr lang="en-AU" dirty="0"/>
              <a:t>Known identity / location</a:t>
            </a:r>
          </a:p>
          <a:p>
            <a:pPr lvl="1"/>
            <a:r>
              <a:rPr lang="en-AU" dirty="0"/>
              <a:t>Quite an abstract idea</a:t>
            </a:r>
          </a:p>
          <a:p>
            <a:r>
              <a:rPr lang="en-AU" dirty="0"/>
              <a:t>Formats: XML / JSON / RDF</a:t>
            </a:r>
          </a:p>
          <a:p>
            <a:r>
              <a:rPr lang="en-AU" dirty="0"/>
              <a:t>Exchange using HTTP</a:t>
            </a:r>
          </a:p>
          <a:p>
            <a:r>
              <a:rPr lang="en-AU" dirty="0"/>
              <a:t>Security: SSL / OAuth</a:t>
            </a:r>
          </a:p>
          <a:p>
            <a:r>
              <a:rPr lang="en-AU" dirty="0"/>
              <a:t>“REST” followed loosely, hence “RESTful”</a:t>
            </a:r>
          </a:p>
        </p:txBody>
      </p:sp>
      <p:sp>
        <p:nvSpPr>
          <p:cNvPr id="8" name="Slide Number Placeholder 3">
            <a:extLst>
              <a:ext uri="{FF2B5EF4-FFF2-40B4-BE49-F238E27FC236}">
                <a16:creationId xmlns:a16="http://schemas.microsoft.com/office/drawing/2014/main" id="{0BA413EF-2B03-4468-8680-3B2F61977E6F}"/>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59</a:t>
            </a:fld>
            <a:endParaRPr lang="en-CA" dirty="0"/>
          </a:p>
        </p:txBody>
      </p:sp>
    </p:spTree>
    <p:extLst>
      <p:ext uri="{BB962C8B-B14F-4D97-AF65-F5344CB8AC3E}">
        <p14:creationId xmlns:p14="http://schemas.microsoft.com/office/powerpoint/2010/main" val="2595365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Let’s Take a Poll</a:t>
            </a:r>
            <a:endParaRPr lang="en-CA" dirty="0"/>
          </a:p>
        </p:txBody>
      </p:sp>
      <p:sp>
        <p:nvSpPr>
          <p:cNvPr id="3" name="Content Placeholder 2"/>
          <p:cNvSpPr>
            <a:spLocks noGrp="1"/>
          </p:cNvSpPr>
          <p:nvPr>
            <p:ph idx="1"/>
          </p:nvPr>
        </p:nvSpPr>
        <p:spPr/>
        <p:txBody>
          <a:bodyPr/>
          <a:lstStyle/>
          <a:p>
            <a:pPr marL="0" indent="0">
              <a:buNone/>
            </a:pPr>
            <a:r>
              <a:rPr lang="en-US" sz="2800" b="1" dirty="0"/>
              <a:t>Q1: Are you familiar with FHIR?</a:t>
            </a:r>
          </a:p>
          <a:p>
            <a:pPr marL="0" indent="0">
              <a:buNone/>
            </a:pPr>
            <a:endParaRPr lang="en-US" sz="2800" baseline="30000" dirty="0"/>
          </a:p>
          <a:p>
            <a:pPr marL="971550" lvl="1" indent="-514350">
              <a:lnSpc>
                <a:spcPct val="150000"/>
              </a:lnSpc>
              <a:buFont typeface="+mj-lt"/>
              <a:buAutoNum type="arabicPeriod"/>
            </a:pPr>
            <a:r>
              <a:rPr lang="en-US" sz="2800" dirty="0"/>
              <a:t>Yes</a:t>
            </a:r>
          </a:p>
          <a:p>
            <a:pPr marL="971550" lvl="1" indent="-514350">
              <a:lnSpc>
                <a:spcPct val="150000"/>
              </a:lnSpc>
              <a:buFont typeface="+mj-lt"/>
              <a:buAutoNum type="arabicPeriod"/>
            </a:pPr>
            <a:r>
              <a:rPr lang="en-US" sz="2800" dirty="0"/>
              <a:t>No</a:t>
            </a:r>
          </a:p>
        </p:txBody>
      </p:sp>
      <p:sp>
        <p:nvSpPr>
          <p:cNvPr id="4" name="Slide Number Placeholder 3"/>
          <p:cNvSpPr>
            <a:spLocks noGrp="1"/>
          </p:cNvSpPr>
          <p:nvPr>
            <p:ph type="sldNum" sz="quarter" idx="4"/>
          </p:nvPr>
        </p:nvSpPr>
        <p:spPr/>
        <p:txBody>
          <a:bodyPr/>
          <a:lstStyle/>
          <a:p>
            <a:fld id="{5CC3E5C4-3E2B-40F1-9F2B-C46CEB0C88DF}" type="slidenum">
              <a:rPr lang="en-CA" smtClean="0"/>
              <a:pPr/>
              <a:t>6</a:t>
            </a:fld>
            <a:endParaRPr lang="en-CA" dirty="0"/>
          </a:p>
        </p:txBody>
      </p:sp>
      <p:pic>
        <p:nvPicPr>
          <p:cNvPr id="5" name="Picture 4"/>
          <p:cNvPicPr>
            <a:picLocks noChangeAspect="1"/>
          </p:cNvPicPr>
          <p:nvPr/>
        </p:nvPicPr>
        <p:blipFill>
          <a:blip r:embed="rId2" cstate="print"/>
          <a:stretch>
            <a:fillRect/>
          </a:stretch>
        </p:blipFill>
        <p:spPr>
          <a:xfrm>
            <a:off x="7154170" y="2791326"/>
            <a:ext cx="2278266" cy="1964935"/>
          </a:xfrm>
          <a:prstGeom prst="rect">
            <a:avLst/>
          </a:prstGeom>
        </p:spPr>
      </p:pic>
    </p:spTree>
    <p:extLst>
      <p:ext uri="{BB962C8B-B14F-4D97-AF65-F5344CB8AC3E}">
        <p14:creationId xmlns:p14="http://schemas.microsoft.com/office/powerpoint/2010/main" val="8700270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REST actions</a:t>
            </a:r>
          </a:p>
        </p:txBody>
      </p:sp>
      <p:sp>
        <p:nvSpPr>
          <p:cNvPr id="3" name="Content Placeholder 2"/>
          <p:cNvSpPr>
            <a:spLocks noGrp="1"/>
          </p:cNvSpPr>
          <p:nvPr>
            <p:ph sz="quarter" idx="1"/>
          </p:nvPr>
        </p:nvSpPr>
        <p:spPr>
          <a:xfrm>
            <a:off x="1415480" y="1890735"/>
            <a:ext cx="8075240" cy="4653582"/>
          </a:xfrm>
        </p:spPr>
        <p:txBody>
          <a:bodyPr/>
          <a:lstStyle/>
          <a:p>
            <a:pPr marL="0" indent="0">
              <a:buNone/>
            </a:pPr>
            <a:r>
              <a:rPr lang="en-AU" b="1" dirty="0"/>
              <a:t>CRUD</a:t>
            </a:r>
            <a:r>
              <a:rPr lang="en-AU" dirty="0"/>
              <a:t>:</a:t>
            </a:r>
          </a:p>
          <a:p>
            <a:r>
              <a:rPr lang="en-AU" b="1" dirty="0"/>
              <a:t>C</a:t>
            </a:r>
            <a:r>
              <a:rPr lang="en-AU" dirty="0"/>
              <a:t>reate – create a new instance of data</a:t>
            </a:r>
          </a:p>
          <a:p>
            <a:r>
              <a:rPr lang="en-AU" b="1" dirty="0"/>
              <a:t>R</a:t>
            </a:r>
            <a:r>
              <a:rPr lang="en-AU" dirty="0"/>
              <a:t>ead – get the content (state) of an instance of data</a:t>
            </a:r>
          </a:p>
          <a:p>
            <a:r>
              <a:rPr lang="en-AU" b="1" dirty="0"/>
              <a:t>U</a:t>
            </a:r>
            <a:r>
              <a:rPr lang="en-AU" dirty="0"/>
              <a:t>pdate – change the content of an instance of data</a:t>
            </a:r>
          </a:p>
          <a:p>
            <a:r>
              <a:rPr lang="en-AU" b="1" dirty="0"/>
              <a:t>D</a:t>
            </a:r>
            <a:r>
              <a:rPr lang="en-AU" dirty="0"/>
              <a:t>elete – remove the instance of data</a:t>
            </a:r>
          </a:p>
          <a:p>
            <a:pPr marL="0" indent="0">
              <a:buNone/>
            </a:pPr>
            <a:endParaRPr lang="en-AU" dirty="0"/>
          </a:p>
          <a:p>
            <a:pPr marL="0" indent="0">
              <a:buNone/>
            </a:pPr>
            <a:endParaRPr lang="en-AU" dirty="0"/>
          </a:p>
        </p:txBody>
      </p:sp>
      <p:sp>
        <p:nvSpPr>
          <p:cNvPr id="8" name="Slide Number Placeholder 3">
            <a:extLst>
              <a:ext uri="{FF2B5EF4-FFF2-40B4-BE49-F238E27FC236}">
                <a16:creationId xmlns:a16="http://schemas.microsoft.com/office/drawing/2014/main" id="{46E43B71-80CE-496B-99E9-950B72C1C13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60</a:t>
            </a:fld>
            <a:endParaRPr lang="en-CA" dirty="0"/>
          </a:p>
        </p:txBody>
      </p:sp>
    </p:spTree>
    <p:extLst>
      <p:ext uri="{BB962C8B-B14F-4D97-AF65-F5344CB8AC3E}">
        <p14:creationId xmlns:p14="http://schemas.microsoft.com/office/powerpoint/2010/main" val="40236263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 Syntax</a:t>
            </a:r>
          </a:p>
        </p:txBody>
      </p:sp>
      <p:sp>
        <p:nvSpPr>
          <p:cNvPr id="3" name="Content Placeholder 2"/>
          <p:cNvSpPr>
            <a:spLocks noGrp="1"/>
          </p:cNvSpPr>
          <p:nvPr>
            <p:ph idx="1"/>
          </p:nvPr>
        </p:nvSpPr>
        <p:spPr>
          <a:xfrm>
            <a:off x="911424" y="1595934"/>
            <a:ext cx="7848872" cy="4713387"/>
          </a:xfrm>
        </p:spPr>
        <p:txBody>
          <a:bodyPr>
            <a:noAutofit/>
          </a:bodyPr>
          <a:lstStyle/>
          <a:p>
            <a:r>
              <a:rPr lang="en-US" sz="1800" dirty="0"/>
              <a:t>Instance</a:t>
            </a:r>
          </a:p>
          <a:p>
            <a:pPr lvl="1"/>
            <a:r>
              <a:rPr lang="en-US" sz="1600" dirty="0"/>
              <a:t>Read		</a:t>
            </a:r>
            <a:r>
              <a:rPr lang="en-US" sz="1600" b="1" dirty="0"/>
              <a:t>GET </a:t>
            </a:r>
            <a:r>
              <a:rPr lang="en-US" sz="1600" dirty="0"/>
              <a:t> [base]/Patient/100</a:t>
            </a:r>
          </a:p>
          <a:p>
            <a:pPr lvl="1"/>
            <a:r>
              <a:rPr lang="en-US" sz="1600" dirty="0" err="1"/>
              <a:t>Vread</a:t>
            </a:r>
            <a:r>
              <a:rPr lang="en-US" sz="1600" dirty="0"/>
              <a:t>		</a:t>
            </a:r>
            <a:r>
              <a:rPr lang="en-US" sz="1600" b="1" dirty="0"/>
              <a:t>GET</a:t>
            </a:r>
            <a:r>
              <a:rPr lang="en-US" sz="1600" dirty="0"/>
              <a:t>  [base]/Patient/100/_history/{vid}</a:t>
            </a:r>
          </a:p>
          <a:p>
            <a:pPr lvl="1"/>
            <a:r>
              <a:rPr lang="en-US" sz="1600" dirty="0"/>
              <a:t>Update		</a:t>
            </a:r>
            <a:r>
              <a:rPr lang="en-US" sz="1600" b="1" dirty="0"/>
              <a:t>PUT</a:t>
            </a:r>
            <a:r>
              <a:rPr lang="en-US" sz="1600" dirty="0"/>
              <a:t>  [base]/Patient/100</a:t>
            </a:r>
          </a:p>
          <a:p>
            <a:pPr lvl="1"/>
            <a:r>
              <a:rPr lang="en-US" sz="1600" dirty="0"/>
              <a:t>Delete		</a:t>
            </a:r>
            <a:r>
              <a:rPr lang="en-US" sz="1600" b="1" dirty="0"/>
              <a:t>DELETE</a:t>
            </a:r>
            <a:r>
              <a:rPr lang="en-US" sz="1600" dirty="0"/>
              <a:t> [base]/Patient/100</a:t>
            </a:r>
          </a:p>
          <a:p>
            <a:pPr lvl="1"/>
            <a:r>
              <a:rPr lang="en-US" sz="1600" dirty="0"/>
              <a:t>History		</a:t>
            </a:r>
            <a:r>
              <a:rPr lang="en-US" sz="1600" b="1" dirty="0"/>
              <a:t>GET</a:t>
            </a:r>
            <a:r>
              <a:rPr lang="en-US" sz="1600" dirty="0"/>
              <a:t>  [base]/Patient/100/_history</a:t>
            </a:r>
          </a:p>
          <a:p>
            <a:r>
              <a:rPr lang="en-US" sz="1800" dirty="0"/>
              <a:t>Type</a:t>
            </a:r>
          </a:p>
          <a:p>
            <a:pPr lvl="1"/>
            <a:r>
              <a:rPr lang="en-US" sz="1600" dirty="0"/>
              <a:t>Create		</a:t>
            </a:r>
            <a:r>
              <a:rPr lang="en-US" sz="1600" b="1" dirty="0"/>
              <a:t>POST</a:t>
            </a:r>
            <a:r>
              <a:rPr lang="en-US" sz="1600" dirty="0"/>
              <a:t>  [base]/Patient</a:t>
            </a:r>
          </a:p>
          <a:p>
            <a:pPr lvl="1"/>
            <a:r>
              <a:rPr lang="en-US" sz="1600" dirty="0"/>
              <a:t>Search		</a:t>
            </a:r>
            <a:r>
              <a:rPr lang="en-US" sz="1600" b="1" dirty="0"/>
              <a:t>GET</a:t>
            </a:r>
            <a:r>
              <a:rPr lang="en-US" sz="1600" dirty="0"/>
              <a:t>    [base]/</a:t>
            </a:r>
            <a:r>
              <a:rPr lang="en-US" sz="1600" dirty="0" err="1"/>
              <a:t>Patient?name</a:t>
            </a:r>
            <a:r>
              <a:rPr lang="en-US" sz="1600" dirty="0"/>
              <a:t>=eve</a:t>
            </a:r>
          </a:p>
          <a:p>
            <a:pPr lvl="1"/>
            <a:r>
              <a:rPr lang="en-US" sz="1600" dirty="0"/>
              <a:t>History		</a:t>
            </a:r>
            <a:r>
              <a:rPr lang="en-US" sz="1600" b="1" dirty="0"/>
              <a:t>GET</a:t>
            </a:r>
            <a:r>
              <a:rPr lang="en-US" sz="1600" dirty="0"/>
              <a:t>    [base]/Patient/_history</a:t>
            </a:r>
          </a:p>
          <a:p>
            <a:pPr lvl="1"/>
            <a:r>
              <a:rPr lang="en-US" sz="1600" dirty="0"/>
              <a:t>Validate		</a:t>
            </a:r>
            <a:r>
              <a:rPr lang="en-US" sz="1600" b="1" dirty="0"/>
              <a:t>POST</a:t>
            </a:r>
            <a:r>
              <a:rPr lang="en-US" sz="1600" dirty="0"/>
              <a:t>  [base]/Patient/$validate</a:t>
            </a:r>
          </a:p>
          <a:p>
            <a:r>
              <a:rPr lang="en-US" sz="1800" dirty="0"/>
              <a:t>System</a:t>
            </a:r>
          </a:p>
          <a:p>
            <a:pPr lvl="1"/>
            <a:r>
              <a:rPr lang="en-US" sz="1600" dirty="0"/>
              <a:t>Conformance	</a:t>
            </a:r>
            <a:r>
              <a:rPr lang="en-US" sz="1600" b="1" dirty="0"/>
              <a:t>GET</a:t>
            </a:r>
            <a:r>
              <a:rPr lang="en-US" sz="1600" dirty="0"/>
              <a:t>   [base]/metadata</a:t>
            </a:r>
          </a:p>
          <a:p>
            <a:pPr lvl="1"/>
            <a:r>
              <a:rPr lang="en-US" sz="1600" dirty="0"/>
              <a:t>Transaction		</a:t>
            </a:r>
            <a:r>
              <a:rPr lang="en-US" sz="1600" b="1" dirty="0"/>
              <a:t>POST</a:t>
            </a:r>
            <a:r>
              <a:rPr lang="en-US" sz="1600" dirty="0"/>
              <a:t> bundle to root</a:t>
            </a:r>
          </a:p>
          <a:p>
            <a:pPr lvl="1"/>
            <a:r>
              <a:rPr lang="en-US" sz="1600" dirty="0"/>
              <a:t>History		</a:t>
            </a:r>
            <a:r>
              <a:rPr lang="en-US" sz="1600" b="1" dirty="0"/>
              <a:t>GET</a:t>
            </a:r>
            <a:r>
              <a:rPr lang="en-US" sz="1600" dirty="0"/>
              <a:t>   [base]/_history</a:t>
            </a:r>
          </a:p>
        </p:txBody>
      </p:sp>
      <p:sp>
        <p:nvSpPr>
          <p:cNvPr id="6" name="Slide Number Placeholder 3">
            <a:extLst>
              <a:ext uri="{FF2B5EF4-FFF2-40B4-BE49-F238E27FC236}">
                <a16:creationId xmlns:a16="http://schemas.microsoft.com/office/drawing/2014/main" id="{73ACD66B-092F-444F-A8BB-2D89B617D895}"/>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61</a:t>
            </a:fld>
            <a:endParaRPr lang="en-CA" dirty="0"/>
          </a:p>
        </p:txBody>
      </p:sp>
    </p:spTree>
    <p:extLst>
      <p:ext uri="{BB962C8B-B14F-4D97-AF65-F5344CB8AC3E}">
        <p14:creationId xmlns:p14="http://schemas.microsoft.com/office/powerpoint/2010/main" val="972397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Interactions</a:t>
            </a:r>
          </a:p>
        </p:txBody>
      </p:sp>
      <p:pic>
        <p:nvPicPr>
          <p:cNvPr id="5" name="Snagit_PPTAF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584" y="1225215"/>
            <a:ext cx="6696744" cy="4767044"/>
          </a:xfrm>
          <a:prstGeom prst="rect">
            <a:avLst/>
          </a:prstGeom>
        </p:spPr>
      </p:pic>
      <p:sp>
        <p:nvSpPr>
          <p:cNvPr id="6" name="Slide Number Placeholder 3">
            <a:extLst>
              <a:ext uri="{FF2B5EF4-FFF2-40B4-BE49-F238E27FC236}">
                <a16:creationId xmlns:a16="http://schemas.microsoft.com/office/drawing/2014/main" id="{A3C586F8-8592-4E8D-8E60-D4359485BB91}"/>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62</a:t>
            </a:fld>
            <a:endParaRPr lang="en-CA" dirty="0"/>
          </a:p>
        </p:txBody>
      </p:sp>
      <p:sp>
        <p:nvSpPr>
          <p:cNvPr id="7" name="TextBox 6">
            <a:extLst>
              <a:ext uri="{FF2B5EF4-FFF2-40B4-BE49-F238E27FC236}">
                <a16:creationId xmlns:a16="http://schemas.microsoft.com/office/drawing/2014/main" id="{335FF8A4-4B93-43A0-9976-9FA77DEB606D}"/>
              </a:ext>
            </a:extLst>
          </p:cNvPr>
          <p:cNvSpPr txBox="1"/>
          <p:nvPr/>
        </p:nvSpPr>
        <p:spPr>
          <a:xfrm>
            <a:off x="1055440" y="5992839"/>
            <a:ext cx="7701147" cy="523220"/>
          </a:xfrm>
          <a:prstGeom prst="rect">
            <a:avLst/>
          </a:prstGeom>
          <a:noFill/>
        </p:spPr>
        <p:txBody>
          <a:bodyPr wrap="none" rtlCol="0">
            <a:spAutoFit/>
          </a:bodyPr>
          <a:lstStyle/>
          <a:p>
            <a:r>
              <a:rPr lang="en-US" sz="2800" dirty="0"/>
              <a:t>http://hl7.org/implement/standards/fhir/http.html</a:t>
            </a:r>
          </a:p>
        </p:txBody>
      </p:sp>
    </p:spTree>
    <p:extLst>
      <p:ext uri="{BB962C8B-B14F-4D97-AF65-F5344CB8AC3E}">
        <p14:creationId xmlns:p14="http://schemas.microsoft.com/office/powerpoint/2010/main" val="9723975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Versioning</a:t>
            </a:r>
            <a:endParaRPr lang="en-US" dirty="0"/>
          </a:p>
        </p:txBody>
      </p:sp>
      <p:sp>
        <p:nvSpPr>
          <p:cNvPr id="3" name="Content Placeholder 2"/>
          <p:cNvSpPr>
            <a:spLocks noGrp="1"/>
          </p:cNvSpPr>
          <p:nvPr>
            <p:ph idx="1"/>
          </p:nvPr>
        </p:nvSpPr>
        <p:spPr/>
        <p:txBody>
          <a:bodyPr>
            <a:normAutofit fontScale="92500" lnSpcReduction="20000"/>
          </a:bodyPr>
          <a:lstStyle/>
          <a:p>
            <a:r>
              <a:rPr lang="en-US" dirty="0">
                <a:cs typeface="Courier New" pitchFamily="49" charset="0"/>
              </a:rPr>
              <a:t>Most recent version</a:t>
            </a:r>
          </a:p>
          <a:p>
            <a:pPr lvl="1"/>
            <a:r>
              <a:rPr lang="en-US" dirty="0">
                <a:cs typeface="Courier New" pitchFamily="49" charset="0"/>
              </a:rPr>
              <a:t>http://server.org/fhir/Patient/1</a:t>
            </a:r>
          </a:p>
          <a:p>
            <a:pPr lvl="1"/>
            <a:r>
              <a:rPr lang="en-US" dirty="0">
                <a:cs typeface="Courier New" pitchFamily="49" charset="0"/>
              </a:rPr>
              <a:t>Returns single resource</a:t>
            </a:r>
          </a:p>
          <a:p>
            <a:r>
              <a:rPr lang="en-US" dirty="0">
                <a:cs typeface="Courier New" pitchFamily="49" charset="0"/>
              </a:rPr>
              <a:t>All versions</a:t>
            </a:r>
          </a:p>
          <a:p>
            <a:pPr lvl="1"/>
            <a:r>
              <a:rPr lang="en-US" dirty="0">
                <a:cs typeface="Courier New" pitchFamily="49" charset="0"/>
              </a:rPr>
              <a:t>http://server.org/fhir/Patient/1/_history</a:t>
            </a:r>
          </a:p>
          <a:p>
            <a:pPr lvl="1"/>
            <a:r>
              <a:rPr lang="en-US" dirty="0">
                <a:cs typeface="Courier New" pitchFamily="49" charset="0"/>
              </a:rPr>
              <a:t>Returns </a:t>
            </a:r>
            <a:r>
              <a:rPr lang="en-US" i="1" dirty="0">
                <a:cs typeface="Courier New" pitchFamily="49" charset="0"/>
              </a:rPr>
              <a:t>bundle</a:t>
            </a:r>
            <a:r>
              <a:rPr lang="en-US" dirty="0">
                <a:cs typeface="Courier New" pitchFamily="49" charset="0"/>
              </a:rPr>
              <a:t> of versions (see later)</a:t>
            </a:r>
          </a:p>
          <a:p>
            <a:r>
              <a:rPr lang="en-US" dirty="0">
                <a:cs typeface="Courier New" pitchFamily="49" charset="0"/>
              </a:rPr>
              <a:t>Specific version</a:t>
            </a:r>
          </a:p>
          <a:p>
            <a:pPr lvl="1"/>
            <a:r>
              <a:rPr lang="en-US" dirty="0">
                <a:cs typeface="Courier New" pitchFamily="49" charset="0"/>
              </a:rPr>
              <a:t>http://server.org/fhir/Patient/1/_history/1</a:t>
            </a:r>
          </a:p>
          <a:p>
            <a:pPr lvl="1"/>
            <a:r>
              <a:rPr lang="en-US" dirty="0">
                <a:cs typeface="Courier New" pitchFamily="49" charset="0"/>
              </a:rPr>
              <a:t>Returns single resource</a:t>
            </a:r>
          </a:p>
          <a:p>
            <a:endParaRPr lang="en-US" dirty="0">
              <a:cs typeface="Courier New" pitchFamily="49" charset="0"/>
            </a:endParaRPr>
          </a:p>
          <a:p>
            <a:pPr marL="0" indent="0">
              <a:buNone/>
            </a:pPr>
            <a:r>
              <a:rPr lang="en-US" dirty="0">
                <a:cs typeface="Courier New" pitchFamily="49" charset="0"/>
              </a:rPr>
              <a:t>Version support is optional</a:t>
            </a:r>
          </a:p>
        </p:txBody>
      </p:sp>
      <p:sp>
        <p:nvSpPr>
          <p:cNvPr id="6" name="Slide Number Placeholder 3">
            <a:extLst>
              <a:ext uri="{FF2B5EF4-FFF2-40B4-BE49-F238E27FC236}">
                <a16:creationId xmlns:a16="http://schemas.microsoft.com/office/drawing/2014/main" id="{9A25E5D5-F09C-4AA4-83BB-92B6B909D12F}"/>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63</a:t>
            </a:fld>
            <a:endParaRPr lang="en-CA" dirty="0"/>
          </a:p>
        </p:txBody>
      </p:sp>
    </p:spTree>
    <p:extLst>
      <p:ext uri="{BB962C8B-B14F-4D97-AF65-F5344CB8AC3E}">
        <p14:creationId xmlns:p14="http://schemas.microsoft.com/office/powerpoint/2010/main" val="2058904372"/>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Version history – and revival</a:t>
            </a:r>
          </a:p>
        </p:txBody>
      </p:sp>
      <p:sp>
        <p:nvSpPr>
          <p:cNvPr id="11" name="Rectangle 10"/>
          <p:cNvSpPr/>
          <p:nvPr/>
        </p:nvSpPr>
        <p:spPr bwMode="auto">
          <a:xfrm>
            <a:off x="198120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33, v13 </a:t>
            </a:r>
            <a:r>
              <a:rPr lang="en-US" sz="1100" dirty="0">
                <a:solidFill>
                  <a:schemeClr val="bg1"/>
                </a:solidFill>
              </a:rPr>
              <a:t>– 2012-12-05</a:t>
            </a:r>
          </a:p>
        </p:txBody>
      </p:sp>
      <p:sp>
        <p:nvSpPr>
          <p:cNvPr id="12" name="Rectangle 11"/>
          <p:cNvSpPr/>
          <p:nvPr/>
        </p:nvSpPr>
        <p:spPr bwMode="auto">
          <a:xfrm>
            <a:off x="22494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33, v14 </a:t>
            </a:r>
            <a:r>
              <a:rPr lang="en-US" sz="1100" dirty="0">
                <a:solidFill>
                  <a:schemeClr val="bg1"/>
                </a:solidFill>
              </a:rPr>
              <a:t>– 2012-12-08</a:t>
            </a:r>
          </a:p>
        </p:txBody>
      </p:sp>
      <p:sp>
        <p:nvSpPr>
          <p:cNvPr id="15" name="Rectangle 14"/>
          <p:cNvSpPr/>
          <p:nvPr/>
        </p:nvSpPr>
        <p:spPr>
          <a:xfrm>
            <a:off x="4648200" y="2159169"/>
            <a:ext cx="5060778" cy="369332"/>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a:t>
            </a:r>
            <a:r>
              <a:rPr lang="en-US" sz="1200" dirty="0" err="1">
                <a:solidFill>
                  <a:srgbClr val="636360"/>
                </a:solidFill>
                <a:latin typeface="Courier New" pitchFamily="49" charset="0"/>
                <a:cs typeface="Courier New" pitchFamily="49" charset="0"/>
              </a:rPr>
              <a:t>fhir</a:t>
            </a:r>
            <a:r>
              <a:rPr lang="en-US" sz="1200" dirty="0">
                <a:solidFill>
                  <a:srgbClr val="636360"/>
                </a:solidFill>
                <a:latin typeface="Courier New" pitchFamily="49" charset="0"/>
                <a:cs typeface="Courier New" pitchFamily="49" charset="0"/>
              </a:rPr>
              <a:t>/Patient/</a:t>
            </a:r>
            <a:r>
              <a:rPr lang="en-US"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14</a:t>
            </a:r>
            <a:endParaRPr lang="en-US" b="1" dirty="0">
              <a:solidFill>
                <a:srgbClr val="636360"/>
              </a:solidFill>
            </a:endParaRPr>
          </a:p>
        </p:txBody>
      </p:sp>
      <p:sp>
        <p:nvSpPr>
          <p:cNvPr id="17" name="Rectangle 16"/>
          <p:cNvSpPr/>
          <p:nvPr/>
        </p:nvSpPr>
        <p:spPr>
          <a:xfrm>
            <a:off x="4343399" y="1752600"/>
            <a:ext cx="4920837" cy="369332"/>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a:t>
            </a:r>
            <a:r>
              <a:rPr lang="en-US" sz="1200" dirty="0" err="1">
                <a:solidFill>
                  <a:srgbClr val="636360"/>
                </a:solidFill>
                <a:latin typeface="Courier New" pitchFamily="49" charset="0"/>
                <a:cs typeface="Courier New" pitchFamily="49" charset="0"/>
              </a:rPr>
              <a:t>fhir</a:t>
            </a:r>
            <a:r>
              <a:rPr lang="en-US" sz="1200" dirty="0">
                <a:solidFill>
                  <a:srgbClr val="636360"/>
                </a:solidFill>
                <a:latin typeface="Courier New" pitchFamily="49" charset="0"/>
                <a:cs typeface="Courier New" pitchFamily="49" charset="0"/>
              </a:rPr>
              <a:t>/Patient/</a:t>
            </a:r>
            <a:r>
              <a:rPr lang="en-US"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13</a:t>
            </a:r>
            <a:endParaRPr lang="en-US" b="1" dirty="0">
              <a:solidFill>
                <a:srgbClr val="636360"/>
              </a:solidFill>
            </a:endParaRPr>
          </a:p>
        </p:txBody>
      </p:sp>
      <p:sp>
        <p:nvSpPr>
          <p:cNvPr id="18" name="Rectangle 17"/>
          <p:cNvSpPr/>
          <p:nvPr/>
        </p:nvSpPr>
        <p:spPr>
          <a:xfrm>
            <a:off x="4876800" y="2590800"/>
            <a:ext cx="5028322" cy="400110"/>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a:t>
            </a:r>
            <a:r>
              <a:rPr lang="en-US" sz="1200" dirty="0" err="1">
                <a:solidFill>
                  <a:srgbClr val="636360"/>
                </a:solidFill>
                <a:latin typeface="Courier New" pitchFamily="49" charset="0"/>
                <a:cs typeface="Courier New" pitchFamily="49" charset="0"/>
              </a:rPr>
              <a:t>fhir</a:t>
            </a:r>
            <a:r>
              <a:rPr lang="en-US" sz="1200" dirty="0">
                <a:solidFill>
                  <a:srgbClr val="636360"/>
                </a:solidFill>
                <a:latin typeface="Courier New" pitchFamily="49" charset="0"/>
                <a:cs typeface="Courier New" pitchFamily="49" charset="0"/>
              </a:rPr>
              <a:t>/Patient/</a:t>
            </a:r>
            <a:r>
              <a:rPr lang="en-US" sz="2000"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15</a:t>
            </a:r>
            <a:endParaRPr lang="en-US" b="1" dirty="0">
              <a:solidFill>
                <a:srgbClr val="636360"/>
              </a:solidFill>
            </a:endParaRPr>
          </a:p>
        </p:txBody>
      </p:sp>
      <p:sp>
        <p:nvSpPr>
          <p:cNvPr id="19" name="Rectangle 18"/>
          <p:cNvSpPr/>
          <p:nvPr/>
        </p:nvSpPr>
        <p:spPr>
          <a:xfrm>
            <a:off x="2125604" y="5420380"/>
            <a:ext cx="6922724" cy="523220"/>
          </a:xfrm>
          <a:prstGeom prst="rect">
            <a:avLst/>
          </a:prstGeom>
        </p:spPr>
        <p:txBody>
          <a:bodyPr wrap="square">
            <a:spAutoFit/>
          </a:bodyPr>
          <a:lstStyle/>
          <a:p>
            <a:r>
              <a:rPr lang="en-US" sz="2800" dirty="0">
                <a:solidFill>
                  <a:srgbClr val="636360"/>
                </a:solidFill>
                <a:latin typeface="Courier New" pitchFamily="49" charset="0"/>
                <a:cs typeface="Courier New" pitchFamily="49" charset="0"/>
              </a:rPr>
              <a:t>PUT /server.org/</a:t>
            </a:r>
            <a:r>
              <a:rPr lang="en-US" sz="2800" dirty="0" err="1">
                <a:solidFill>
                  <a:srgbClr val="636360"/>
                </a:solidFill>
                <a:latin typeface="Courier New" pitchFamily="49" charset="0"/>
                <a:cs typeface="Courier New" pitchFamily="49" charset="0"/>
              </a:rPr>
              <a:t>fhir</a:t>
            </a:r>
            <a:r>
              <a:rPr lang="en-US" sz="2800" dirty="0">
                <a:solidFill>
                  <a:srgbClr val="636360"/>
                </a:solidFill>
                <a:latin typeface="Courier New" pitchFamily="49" charset="0"/>
                <a:cs typeface="Courier New" pitchFamily="49" charset="0"/>
              </a:rPr>
              <a:t>/Patient/</a:t>
            </a:r>
            <a:r>
              <a:rPr lang="en-US" sz="2800" b="1" dirty="0">
                <a:solidFill>
                  <a:srgbClr val="636360"/>
                </a:solidFill>
                <a:latin typeface="Courier New" pitchFamily="49" charset="0"/>
                <a:cs typeface="Courier New" pitchFamily="49" charset="0"/>
              </a:rPr>
              <a:t>33</a:t>
            </a:r>
            <a:endParaRPr lang="en-US" sz="2800" b="1" dirty="0">
              <a:solidFill>
                <a:srgbClr val="636360"/>
              </a:solidFill>
            </a:endParaRPr>
          </a:p>
        </p:txBody>
      </p:sp>
      <p:cxnSp>
        <p:nvCxnSpPr>
          <p:cNvPr id="21" name="Elbow Connector 20"/>
          <p:cNvCxnSpPr>
            <a:endCxn id="24" idx="3"/>
          </p:cNvCxnSpPr>
          <p:nvPr/>
        </p:nvCxnSpPr>
        <p:spPr bwMode="auto">
          <a:xfrm rot="16200000" flipV="1">
            <a:off x="6272228" y="4565637"/>
            <a:ext cx="1104901" cy="736626"/>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2511420" y="2667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33, v15 </a:t>
            </a:r>
            <a:r>
              <a:rPr lang="en-US" sz="1100" dirty="0">
                <a:solidFill>
                  <a:schemeClr val="bg1"/>
                </a:solidFill>
              </a:rPr>
              <a:t>– 2012-12-09</a:t>
            </a:r>
          </a:p>
        </p:txBody>
      </p:sp>
      <p:sp>
        <p:nvSpPr>
          <p:cNvPr id="22" name="Rectangle 21"/>
          <p:cNvSpPr/>
          <p:nvPr/>
        </p:nvSpPr>
        <p:spPr bwMode="auto">
          <a:xfrm>
            <a:off x="2855911" y="3048001"/>
            <a:ext cx="2416146" cy="12954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a:solidFill>
                  <a:schemeClr val="bg1"/>
                </a:solidFill>
              </a:rPr>
              <a:t>33, v16 </a:t>
            </a:r>
            <a:r>
              <a:rPr lang="en-US" sz="1100" b="1" dirty="0">
                <a:solidFill>
                  <a:schemeClr val="bg1"/>
                </a:solidFill>
              </a:rPr>
              <a:t>– 2012-12-10</a:t>
            </a:r>
          </a:p>
          <a:p>
            <a:pPr eaLnBrk="0" fontAlgn="base" hangingPunct="0">
              <a:spcBef>
                <a:spcPct val="0"/>
              </a:spcBef>
              <a:spcAft>
                <a:spcPct val="0"/>
              </a:spcAft>
            </a:pPr>
            <a:endParaRPr lang="en-US" sz="1100" b="1" dirty="0">
              <a:solidFill>
                <a:srgbClr val="636360"/>
              </a:solidFill>
            </a:endParaRPr>
          </a:p>
          <a:p>
            <a:pPr eaLnBrk="0" fontAlgn="base" hangingPunct="0">
              <a:spcBef>
                <a:spcPct val="0"/>
              </a:spcBef>
              <a:spcAft>
                <a:spcPct val="0"/>
              </a:spcAft>
            </a:pPr>
            <a:endParaRPr lang="en-US" sz="1100" b="1" dirty="0">
              <a:solidFill>
                <a:srgbClr val="636360"/>
              </a:solidFill>
            </a:endParaRPr>
          </a:p>
          <a:p>
            <a:pPr eaLnBrk="0" fontAlgn="base" hangingPunct="0">
              <a:spcBef>
                <a:spcPct val="0"/>
              </a:spcBef>
              <a:spcAft>
                <a:spcPct val="0"/>
              </a:spcAft>
            </a:pPr>
            <a:r>
              <a:rPr lang="en-US" sz="1100" b="1" dirty="0">
                <a:solidFill>
                  <a:srgbClr val="636360"/>
                </a:solidFill>
              </a:rPr>
              <a:t>                    </a:t>
            </a:r>
            <a:endParaRPr lang="en-US" sz="2000" b="1" dirty="0">
              <a:solidFill>
                <a:srgbClr val="636360"/>
              </a:solidFill>
            </a:endParaRPr>
          </a:p>
        </p:txBody>
      </p:sp>
      <p:sp>
        <p:nvSpPr>
          <p:cNvPr id="16" name="Rectangle 15"/>
          <p:cNvSpPr/>
          <p:nvPr/>
        </p:nvSpPr>
        <p:spPr>
          <a:xfrm>
            <a:off x="5294309" y="2971800"/>
            <a:ext cx="6202291" cy="400110"/>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a:t>
            </a:r>
            <a:r>
              <a:rPr lang="en-US" sz="1200" dirty="0" err="1">
                <a:solidFill>
                  <a:srgbClr val="636360"/>
                </a:solidFill>
                <a:latin typeface="Courier New" pitchFamily="49" charset="0"/>
                <a:cs typeface="Courier New" pitchFamily="49" charset="0"/>
              </a:rPr>
              <a:t>fhir</a:t>
            </a:r>
            <a:r>
              <a:rPr lang="en-US" sz="1200" dirty="0">
                <a:solidFill>
                  <a:srgbClr val="636360"/>
                </a:solidFill>
                <a:latin typeface="Courier New" pitchFamily="49" charset="0"/>
                <a:cs typeface="Courier New" pitchFamily="49" charset="0"/>
              </a:rPr>
              <a:t>/Patient/</a:t>
            </a:r>
            <a:r>
              <a:rPr lang="en-US" sz="2000"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16 (gets deleted)</a:t>
            </a:r>
            <a:endParaRPr lang="en-US" b="1" dirty="0">
              <a:solidFill>
                <a:srgbClr val="636360"/>
              </a:solidFill>
            </a:endParaRPr>
          </a:p>
        </p:txBody>
      </p:sp>
      <p:sp>
        <p:nvSpPr>
          <p:cNvPr id="24" name="Rectangle 23"/>
          <p:cNvSpPr/>
          <p:nvPr/>
        </p:nvSpPr>
        <p:spPr bwMode="auto">
          <a:xfrm>
            <a:off x="3255964" y="3505199"/>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a:solidFill>
                  <a:schemeClr val="bg1"/>
                </a:solidFill>
              </a:rPr>
              <a:t>33, v17 </a:t>
            </a:r>
            <a:r>
              <a:rPr lang="en-US" sz="1100" b="1" dirty="0">
                <a:solidFill>
                  <a:schemeClr val="bg1"/>
                </a:solidFill>
              </a:rPr>
              <a:t>– 2012-12-11</a:t>
            </a:r>
          </a:p>
        </p:txBody>
      </p:sp>
      <p:sp>
        <p:nvSpPr>
          <p:cNvPr id="25" name="Rectangle 24"/>
          <p:cNvSpPr/>
          <p:nvPr/>
        </p:nvSpPr>
        <p:spPr>
          <a:xfrm>
            <a:off x="6540388" y="3429000"/>
            <a:ext cx="4524164" cy="369332"/>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a:t>
            </a:r>
            <a:r>
              <a:rPr lang="en-US" sz="1200" dirty="0" err="1">
                <a:solidFill>
                  <a:srgbClr val="636360"/>
                </a:solidFill>
                <a:latin typeface="Courier New" pitchFamily="49" charset="0"/>
                <a:cs typeface="Courier New" pitchFamily="49" charset="0"/>
              </a:rPr>
              <a:t>fhir</a:t>
            </a:r>
            <a:r>
              <a:rPr lang="en-US" sz="1200" dirty="0">
                <a:solidFill>
                  <a:srgbClr val="636360"/>
                </a:solidFill>
                <a:latin typeface="Courier New" pitchFamily="49" charset="0"/>
                <a:cs typeface="Courier New" pitchFamily="49" charset="0"/>
              </a:rPr>
              <a:t>/Patient/</a:t>
            </a:r>
            <a:r>
              <a:rPr lang="en-US"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17</a:t>
            </a:r>
            <a:endParaRPr lang="en-US" b="1" dirty="0">
              <a:solidFill>
                <a:srgbClr val="636360"/>
              </a:solidFill>
            </a:endParaRPr>
          </a:p>
        </p:txBody>
      </p:sp>
      <p:sp>
        <p:nvSpPr>
          <p:cNvPr id="23" name="Slide Number Placeholder 3">
            <a:extLst>
              <a:ext uri="{FF2B5EF4-FFF2-40B4-BE49-F238E27FC236}">
                <a16:creationId xmlns:a16="http://schemas.microsoft.com/office/drawing/2014/main" id="{042964AA-0597-4512-82FD-F0FFAB11AB71}"/>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64</a:t>
            </a:fld>
            <a:endParaRPr lang="en-CA" dirty="0"/>
          </a:p>
        </p:txBody>
      </p:sp>
    </p:spTree>
    <p:extLst>
      <p:ext uri="{BB962C8B-B14F-4D97-AF65-F5344CB8AC3E}">
        <p14:creationId xmlns:p14="http://schemas.microsoft.com/office/powerpoint/2010/main" val="4232197600"/>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FHIR RESTful Search</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65</a:t>
            </a:fld>
            <a:endParaRPr lang="en-CA" dirty="0"/>
          </a:p>
        </p:txBody>
      </p:sp>
      <p:pic>
        <p:nvPicPr>
          <p:cNvPr id="6" name="Snagit_PPTB1D2" descr="PPTB1D2.png"/>
          <p:cNvPicPr>
            <a:picLocks noChangeAspect="1"/>
          </p:cNvPicPr>
          <p:nvPr/>
        </p:nvPicPr>
        <p:blipFill>
          <a:blip r:embed="rId3" cstate="print"/>
          <a:stretch>
            <a:fillRect/>
          </a:stretch>
        </p:blipFill>
        <p:spPr>
          <a:xfrm>
            <a:off x="2063553" y="2348880"/>
            <a:ext cx="7972501" cy="3219248"/>
          </a:xfrm>
          <a:prstGeom prst="rect">
            <a:avLst/>
          </a:prstGeom>
        </p:spPr>
      </p:pic>
      <p:pic>
        <p:nvPicPr>
          <p:cNvPr id="10" name="Snagit_PPT3CB6" descr="PPT3CB6.png"/>
          <p:cNvPicPr>
            <a:picLocks noChangeAspect="1"/>
          </p:cNvPicPr>
          <p:nvPr/>
        </p:nvPicPr>
        <p:blipFill>
          <a:blip r:embed="rId4" cstate="print"/>
          <a:stretch>
            <a:fillRect/>
          </a:stretch>
        </p:blipFill>
        <p:spPr>
          <a:xfrm>
            <a:off x="5015881" y="2420889"/>
            <a:ext cx="3161905" cy="1942857"/>
          </a:xfrm>
          <a:prstGeom prst="rect">
            <a:avLst/>
          </a:prstGeom>
        </p:spPr>
      </p:pic>
      <p:pic>
        <p:nvPicPr>
          <p:cNvPr id="11" name="Snagit_PPTE535" descr="PPTE535.png"/>
          <p:cNvPicPr>
            <a:picLocks noChangeAspect="1"/>
          </p:cNvPicPr>
          <p:nvPr/>
        </p:nvPicPr>
        <p:blipFill>
          <a:blip r:embed="rId5" cstate="print"/>
          <a:stretch>
            <a:fillRect/>
          </a:stretch>
        </p:blipFill>
        <p:spPr>
          <a:xfrm>
            <a:off x="7408533" y="3625271"/>
            <a:ext cx="3742857" cy="1942857"/>
          </a:xfrm>
          <a:prstGeom prst="rect">
            <a:avLst/>
          </a:prstGeom>
        </p:spPr>
      </p:pic>
      <p:pic>
        <p:nvPicPr>
          <p:cNvPr id="12" name="Snagit_PPTFC3F" descr="PPTFC3F.png"/>
          <p:cNvPicPr>
            <a:picLocks noChangeAspect="1"/>
          </p:cNvPicPr>
          <p:nvPr/>
        </p:nvPicPr>
        <p:blipFill>
          <a:blip r:embed="rId6" cstate="print"/>
          <a:stretch>
            <a:fillRect/>
          </a:stretch>
        </p:blipFill>
        <p:spPr>
          <a:xfrm>
            <a:off x="2855641" y="3697280"/>
            <a:ext cx="4447619" cy="1942857"/>
          </a:xfrm>
          <a:prstGeom prst="rect">
            <a:avLst/>
          </a:prstGeom>
        </p:spPr>
      </p:pic>
    </p:spTree>
    <p:extLst>
      <p:ext uri="{BB962C8B-B14F-4D97-AF65-F5344CB8AC3E}">
        <p14:creationId xmlns:p14="http://schemas.microsoft.com/office/powerpoint/2010/main" val="9243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Search</a:t>
            </a:r>
            <a:endParaRPr lang="en-CA" dirty="0"/>
          </a:p>
        </p:txBody>
      </p:sp>
      <p:sp>
        <p:nvSpPr>
          <p:cNvPr id="3" name="Content Placeholder 2"/>
          <p:cNvSpPr>
            <a:spLocks noGrp="1"/>
          </p:cNvSpPr>
          <p:nvPr>
            <p:ph idx="1"/>
          </p:nvPr>
        </p:nvSpPr>
        <p:spPr/>
        <p:txBody>
          <a:bodyPr/>
          <a:lstStyle/>
          <a:p>
            <a:r>
              <a:rPr lang="en-CA" sz="2900" dirty="0"/>
              <a:t>Works on pre-defined named parameters (only) (e.g. “name”)</a:t>
            </a:r>
          </a:p>
          <a:p>
            <a:pPr lvl="1"/>
            <a:r>
              <a:rPr lang="en-CA" b="0" dirty="0"/>
              <a:t>Listed at the end of each resource</a:t>
            </a:r>
          </a:p>
          <a:p>
            <a:pPr marL="0" indent="0">
              <a:buNone/>
            </a:pPr>
            <a:r>
              <a:rPr lang="en-CA" b="0" dirty="0"/>
              <a:t>	</a:t>
            </a:r>
            <a:r>
              <a:rPr lang="en-CA" dirty="0"/>
              <a:t>GET [base]/</a:t>
            </a:r>
            <a:r>
              <a:rPr lang="en-CA" dirty="0" err="1"/>
              <a:t>Patient?name</a:t>
            </a:r>
            <a:r>
              <a:rPr lang="en-CA" dirty="0"/>
              <a:t>=eve </a:t>
            </a:r>
          </a:p>
          <a:p>
            <a:pPr marL="0" indent="0">
              <a:buNone/>
            </a:pPr>
            <a:r>
              <a:rPr lang="en-CA" dirty="0"/>
              <a:t>	GET [base]/</a:t>
            </a:r>
            <a:r>
              <a:rPr lang="en-CA" dirty="0" err="1"/>
              <a:t>Observation?code</a:t>
            </a:r>
            <a:r>
              <a:rPr lang="en-CA" dirty="0"/>
              <a:t>=3141-9</a:t>
            </a:r>
          </a:p>
          <a:p>
            <a:pPr marL="0" indent="0">
              <a:buNone/>
            </a:pPr>
            <a:r>
              <a:rPr lang="en-CA" b="0" dirty="0"/>
              <a:t>	GET [base]/Patient/100</a:t>
            </a:r>
          </a:p>
          <a:p>
            <a:pPr marL="0" indent="0">
              <a:buNone/>
            </a:pPr>
            <a:r>
              <a:rPr lang="en-CA" dirty="0"/>
              <a:t>	GET [base]/</a:t>
            </a:r>
            <a:r>
              <a:rPr lang="en-CA" dirty="0" err="1"/>
              <a:t>Patient?_id</a:t>
            </a:r>
            <a:r>
              <a:rPr lang="en-CA" dirty="0"/>
              <a:t>=100</a:t>
            </a:r>
          </a:p>
          <a:p>
            <a:pPr marL="0" indent="0">
              <a:buNone/>
            </a:pPr>
            <a:r>
              <a:rPr lang="en-CA" dirty="0"/>
              <a:t>	GET [base]/</a:t>
            </a:r>
            <a:r>
              <a:rPr lang="en-CA" dirty="0" err="1"/>
              <a:t>Patient?identifier</a:t>
            </a:r>
            <a:r>
              <a:rPr lang="en-CA" dirty="0"/>
              <a:t>=MRN1234</a:t>
            </a:r>
          </a:p>
          <a:p>
            <a:pPr marL="0" indent="0">
              <a:buNone/>
            </a:pPr>
            <a:r>
              <a:rPr lang="en-CA" dirty="0"/>
              <a:t>Note that the 3rd one is actually the odd one out here – why?</a:t>
            </a:r>
            <a:endParaRPr lang="en-CA" b="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66</a:t>
            </a:fld>
            <a:endParaRPr lang="en-CA" dirty="0"/>
          </a:p>
        </p:txBody>
      </p:sp>
    </p:spTree>
    <p:extLst>
      <p:ext uri="{BB962C8B-B14F-4D97-AF65-F5344CB8AC3E}">
        <p14:creationId xmlns:p14="http://schemas.microsoft.com/office/powerpoint/2010/main" val="420330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Bundles</a:t>
            </a:r>
            <a:endParaRPr lang="en-US" dirty="0"/>
          </a:p>
        </p:txBody>
      </p:sp>
      <p:sp>
        <p:nvSpPr>
          <p:cNvPr id="3" name="Content Placeholder 2"/>
          <p:cNvSpPr>
            <a:spLocks noGrp="1"/>
          </p:cNvSpPr>
          <p:nvPr>
            <p:ph idx="1"/>
          </p:nvPr>
        </p:nvSpPr>
        <p:spPr/>
        <p:txBody>
          <a:bodyPr/>
          <a:lstStyle/>
          <a:p>
            <a:r>
              <a:rPr lang="en-US" dirty="0"/>
              <a:t>Bundle is a FHIR resource – for containing other resources</a:t>
            </a:r>
          </a:p>
          <a:p>
            <a:r>
              <a:rPr lang="en-US" dirty="0"/>
              <a:t>When more than one resource needed</a:t>
            </a:r>
          </a:p>
          <a:p>
            <a:pPr lvl="1"/>
            <a:r>
              <a:rPr lang="en-US" dirty="0"/>
              <a:t>Query result</a:t>
            </a:r>
          </a:p>
          <a:p>
            <a:pPr lvl="1"/>
            <a:r>
              <a:rPr lang="en-US" dirty="0"/>
              <a:t>Document</a:t>
            </a:r>
          </a:p>
          <a:p>
            <a:pPr lvl="1"/>
            <a:r>
              <a:rPr lang="en-US" dirty="0"/>
              <a:t>Message</a:t>
            </a:r>
          </a:p>
          <a:p>
            <a:pPr lvl="1"/>
            <a:r>
              <a:rPr lang="en-US" dirty="0"/>
              <a:t>Transaction</a:t>
            </a:r>
          </a:p>
          <a:p>
            <a:r>
              <a:rPr lang="en-US" dirty="0"/>
              <a:t>A technical grouping rather than a logical one</a:t>
            </a:r>
          </a:p>
          <a:p>
            <a:pPr lvl="1"/>
            <a:r>
              <a:rPr lang="en-US" dirty="0"/>
              <a:t>no inherent business meaning in the grouping, unlike the List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67</a:t>
            </a:fld>
            <a:endParaRPr lang="en-CA" dirty="0"/>
          </a:p>
        </p:txBody>
      </p:sp>
    </p:spTree>
    <p:extLst>
      <p:ext uri="{BB962C8B-B14F-4D97-AF65-F5344CB8AC3E}">
        <p14:creationId xmlns:p14="http://schemas.microsoft.com/office/powerpoint/2010/main" val="1767274207"/>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Miscellaneous Topics</a:t>
            </a:r>
            <a:endParaRPr lang="en-US" dirty="0"/>
          </a:p>
        </p:txBody>
      </p:sp>
      <p:sp>
        <p:nvSpPr>
          <p:cNvPr id="3" name="Content Placeholder 2"/>
          <p:cNvSpPr>
            <a:spLocks noGrp="1"/>
          </p:cNvSpPr>
          <p:nvPr>
            <p:ph idx="1"/>
          </p:nvPr>
        </p:nvSpPr>
        <p:spPr/>
        <p:txBody>
          <a:bodyPr/>
          <a:lstStyle/>
          <a:p>
            <a:r>
              <a:rPr lang="en-US"/>
              <a:t>Tags</a:t>
            </a:r>
          </a:p>
          <a:p>
            <a:r>
              <a:rPr lang="en-US"/>
              <a:t>Versioning and History</a:t>
            </a:r>
          </a:p>
          <a:p>
            <a:r>
              <a:rPr lang="en-US"/>
              <a:t>Bundles</a:t>
            </a:r>
          </a:p>
          <a:p>
            <a:r>
              <a:rPr lang="en-US"/>
              <a:t>Contained Resources</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68</a:t>
            </a:fld>
            <a:endParaRPr lang="en-CA"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Tags</a:t>
            </a:r>
            <a:endParaRPr lang="en-US" dirty="0"/>
          </a:p>
        </p:txBody>
      </p:sp>
      <p:sp>
        <p:nvSpPr>
          <p:cNvPr id="3" name="Content Placeholder 2"/>
          <p:cNvSpPr>
            <a:spLocks noGrp="1"/>
          </p:cNvSpPr>
          <p:nvPr>
            <p:ph idx="1"/>
          </p:nvPr>
        </p:nvSpPr>
        <p:spPr/>
        <p:txBody>
          <a:bodyPr/>
          <a:lstStyle/>
          <a:p>
            <a:r>
              <a:rPr lang="en-US" sz="2400"/>
              <a:t>Contain metadata about resources</a:t>
            </a:r>
          </a:p>
          <a:p>
            <a:pPr lvl="1"/>
            <a:r>
              <a:rPr lang="en-US" sz="2000"/>
              <a:t>Beyond ID, version &amp; date</a:t>
            </a:r>
          </a:p>
          <a:p>
            <a:r>
              <a:rPr lang="en-US" sz="2400"/>
              <a:t>Used for different purposes:</a:t>
            </a:r>
          </a:p>
          <a:p>
            <a:pPr lvl="1"/>
            <a:r>
              <a:rPr lang="en-US" sz="2000"/>
              <a:t>Compliance to Profile </a:t>
            </a:r>
          </a:p>
          <a:p>
            <a:pPr lvl="1"/>
            <a:r>
              <a:rPr lang="en-US" sz="2000"/>
              <a:t>Security – e.g. sensitivity of resource</a:t>
            </a:r>
          </a:p>
          <a:p>
            <a:pPr lvl="1"/>
            <a:r>
              <a:rPr lang="en-US" sz="2000"/>
              <a:t>User defined</a:t>
            </a:r>
          </a:p>
          <a:p>
            <a:r>
              <a:rPr lang="en-US" sz="2400"/>
              <a:t>Transported in different ways:</a:t>
            </a:r>
          </a:p>
          <a:p>
            <a:pPr lvl="1"/>
            <a:r>
              <a:rPr lang="en-US" sz="2000"/>
              <a:t>REST – as an HTTP header</a:t>
            </a:r>
          </a:p>
          <a:p>
            <a:pPr lvl="1"/>
            <a:r>
              <a:rPr lang="en-US" sz="2000"/>
              <a:t>In a bundle (document, message, transaction) - in the metadata  element of the resource or the bundle</a:t>
            </a:r>
            <a:endParaRPr lang="en-US" sz="2000" dirty="0"/>
          </a:p>
        </p:txBody>
      </p:sp>
      <p:sp>
        <p:nvSpPr>
          <p:cNvPr id="6" name="Slide Number Placeholder 3">
            <a:extLst>
              <a:ext uri="{FF2B5EF4-FFF2-40B4-BE49-F238E27FC236}">
                <a16:creationId xmlns:a16="http://schemas.microsoft.com/office/drawing/2014/main" id="{B97F665A-37B3-4728-B086-F97317752F36}"/>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69</a:t>
            </a:fld>
            <a:endParaRPr lang="en-CA" dirty="0"/>
          </a:p>
        </p:txBody>
      </p:sp>
    </p:spTree>
    <p:extLst>
      <p:ext uri="{BB962C8B-B14F-4D97-AF65-F5344CB8AC3E}">
        <p14:creationId xmlns:p14="http://schemas.microsoft.com/office/powerpoint/2010/main" val="488867408"/>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Tutorial Objectives</a:t>
            </a:r>
            <a:endParaRPr lang="en-CA" dirty="0"/>
          </a:p>
        </p:txBody>
      </p:sp>
      <p:sp>
        <p:nvSpPr>
          <p:cNvPr id="3" name="Content Placeholder 2"/>
          <p:cNvSpPr>
            <a:spLocks noGrp="1"/>
          </p:cNvSpPr>
          <p:nvPr>
            <p:ph idx="1"/>
          </p:nvPr>
        </p:nvSpPr>
        <p:spPr/>
        <p:txBody>
          <a:bodyPr/>
          <a:lstStyle/>
          <a:p>
            <a:r>
              <a:rPr lang="en-US" sz="2800"/>
              <a:t>You should:</a:t>
            </a:r>
          </a:p>
          <a:p>
            <a:pPr lvl="1"/>
            <a:r>
              <a:rPr lang="en-US" sz="2400"/>
              <a:t>Know where FHIR fits in the broader healthcare landscape, including other HL7 specifications</a:t>
            </a:r>
          </a:p>
          <a:p>
            <a:pPr lvl="1"/>
            <a:r>
              <a:rPr lang="en-US" sz="2400"/>
              <a:t>Be able to explain what FHIR is to others in your organization, and what impact it might have</a:t>
            </a:r>
          </a:p>
          <a:p>
            <a:pPr lvl="1"/>
            <a:r>
              <a:rPr lang="en-US" sz="2400"/>
              <a:t>Be equipped to help your organization determine if, when, where and how you might use FHIR</a:t>
            </a:r>
          </a:p>
          <a:p>
            <a:pPr lvl="1"/>
            <a:r>
              <a:rPr lang="en-US" sz="2400"/>
              <a:t>*Know how to approach the FHIR specification to find out what more you need to know</a:t>
            </a:r>
          </a:p>
          <a:p>
            <a:pPr lvl="1"/>
            <a:r>
              <a:rPr lang="en-US" sz="2400"/>
              <a:t>Be prepared for the more detailed tutorials</a:t>
            </a:r>
          </a:p>
          <a:p>
            <a:pPr lvl="1"/>
            <a:r>
              <a:rPr lang="en-US" sz="2400"/>
              <a:t>Be able to engage with the community</a:t>
            </a:r>
            <a:endParaRPr lang="en-US" sz="24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a:t>
            </a:fld>
            <a:endParaRPr lang="en-CA" dirty="0"/>
          </a:p>
        </p:txBody>
      </p:sp>
    </p:spTree>
    <p:extLst>
      <p:ext uri="{BB962C8B-B14F-4D97-AF65-F5344CB8AC3E}">
        <p14:creationId xmlns:p14="http://schemas.microsoft.com/office/powerpoint/2010/main" val="16938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Contained Resources</a:t>
            </a:r>
            <a:endParaRPr lang="en-US" dirty="0"/>
          </a:p>
        </p:txBody>
      </p:sp>
      <p:sp>
        <p:nvSpPr>
          <p:cNvPr id="3" name="Content Placeholder 2"/>
          <p:cNvSpPr>
            <a:spLocks noGrp="1"/>
          </p:cNvSpPr>
          <p:nvPr>
            <p:ph idx="1"/>
          </p:nvPr>
        </p:nvSpPr>
        <p:spPr/>
        <p:txBody>
          <a:bodyPr/>
          <a:lstStyle/>
          <a:p>
            <a:r>
              <a:rPr lang="en-US"/>
              <a:t>When there is no external identity</a:t>
            </a:r>
          </a:p>
          <a:p>
            <a:r>
              <a:rPr lang="en-US"/>
              <a:t>Has limitations</a:t>
            </a:r>
          </a:p>
          <a:p>
            <a:pPr lvl="1"/>
            <a:r>
              <a:rPr lang="en-US"/>
              <a:t>No reuse</a:t>
            </a:r>
          </a:p>
          <a:p>
            <a:pPr lvl="1"/>
            <a:r>
              <a:rPr lang="en-US"/>
              <a:t>Very hard to ‘resolve’ to ‘real’</a:t>
            </a:r>
          </a:p>
          <a:p>
            <a:r>
              <a:rPr lang="en-US"/>
              <a:t>Use when you have to</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70</a:t>
            </a:fld>
            <a:endParaRPr lang="en-CA" dirty="0"/>
          </a:p>
        </p:txBody>
      </p:sp>
    </p:spTree>
    <p:extLst>
      <p:ext uri="{BB962C8B-B14F-4D97-AF65-F5344CB8AC3E}">
        <p14:creationId xmlns:p14="http://schemas.microsoft.com/office/powerpoint/2010/main" val="106140165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Operations</a:t>
            </a:r>
            <a:endParaRPr lang="en-US" dirty="0"/>
          </a:p>
        </p:txBody>
      </p:sp>
      <p:sp>
        <p:nvSpPr>
          <p:cNvPr id="3" name="Content Placeholder 2"/>
          <p:cNvSpPr>
            <a:spLocks noGrp="1"/>
          </p:cNvSpPr>
          <p:nvPr>
            <p:ph idx="1"/>
          </p:nvPr>
        </p:nvSpPr>
        <p:spPr/>
        <p:txBody>
          <a:bodyPr/>
          <a:lstStyle/>
          <a:p>
            <a:r>
              <a:rPr lang="en-US" dirty="0"/>
              <a:t>RPC in REST</a:t>
            </a:r>
          </a:p>
          <a:p>
            <a:r>
              <a:rPr lang="en-US" dirty="0"/>
              <a:t>Uses syntax: $operation</a:t>
            </a:r>
          </a:p>
          <a:p>
            <a:r>
              <a:rPr lang="en-US" dirty="0"/>
              <a:t>Examples in spec</a:t>
            </a:r>
          </a:p>
          <a:p>
            <a:pPr lvl="1"/>
            <a:r>
              <a:rPr lang="en-US" dirty="0"/>
              <a:t>Get Patient record (Patient/[id]/$everything)</a:t>
            </a:r>
          </a:p>
          <a:p>
            <a:pPr lvl="1"/>
            <a:r>
              <a:rPr lang="en-US" dirty="0"/>
              <a:t>Expand </a:t>
            </a:r>
            <a:r>
              <a:rPr lang="en-US" dirty="0" err="1"/>
              <a:t>ValueSet</a:t>
            </a:r>
            <a:endParaRPr lang="en-US" dirty="0"/>
          </a:p>
          <a:p>
            <a:pPr lvl="1"/>
            <a:r>
              <a:rPr lang="en-US" dirty="0"/>
              <a:t>Fetch Encounter data</a:t>
            </a:r>
          </a:p>
          <a:p>
            <a:r>
              <a:rPr lang="en-US" dirty="0"/>
              <a:t>Uses Parameter resources to define Inputs &amp; Outputs</a:t>
            </a:r>
          </a:p>
          <a:p>
            <a:r>
              <a:rPr lang="en-US" dirty="0">
                <a:hlinkClick r:id="rId2"/>
              </a:rPr>
              <a:t>http://hl7.org/implement/standards/fhir/operations.html</a:t>
            </a:r>
            <a:endParaRPr lang="en-US" dirty="0"/>
          </a:p>
          <a:p>
            <a:pPr lvl="1"/>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71</a:t>
            </a:fld>
            <a:endParaRPr lang="en-CA" dirty="0"/>
          </a:p>
        </p:txBody>
      </p:sp>
    </p:spTree>
    <p:extLst>
      <p:ext uri="{BB962C8B-B14F-4D97-AF65-F5344CB8AC3E}">
        <p14:creationId xmlns:p14="http://schemas.microsoft.com/office/powerpoint/2010/main" val="374080163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RPC vs REST example</a:t>
            </a:r>
            <a:endParaRPr lang="en-AU" dirty="0"/>
          </a:p>
        </p:txBody>
      </p:sp>
      <p:sp>
        <p:nvSpPr>
          <p:cNvPr id="3" name="Content Placeholder 2"/>
          <p:cNvSpPr>
            <a:spLocks noGrp="1"/>
          </p:cNvSpPr>
          <p:nvPr>
            <p:ph sz="quarter" idx="1"/>
          </p:nvPr>
        </p:nvSpPr>
        <p:spPr>
          <a:xfrm>
            <a:off x="911424" y="1772816"/>
            <a:ext cx="8939336" cy="4515082"/>
          </a:xfrm>
        </p:spPr>
        <p:txBody>
          <a:bodyPr/>
          <a:lstStyle/>
          <a:p>
            <a:r>
              <a:rPr lang="en-AU" sz="2800" dirty="0"/>
              <a:t>Example: </a:t>
            </a:r>
          </a:p>
          <a:p>
            <a:pPr lvl="1"/>
            <a:r>
              <a:rPr lang="en-AU" sz="2400" dirty="0"/>
              <a:t>A device that monitors a patient %0</a:t>
            </a:r>
            <a:r>
              <a:rPr lang="en-AU" sz="2400" baseline="-25000" dirty="0"/>
              <a:t>2</a:t>
            </a:r>
            <a:r>
              <a:rPr lang="en-AU" sz="2400" dirty="0"/>
              <a:t> Sat</a:t>
            </a:r>
          </a:p>
          <a:p>
            <a:pPr lvl="1"/>
            <a:r>
              <a:rPr lang="en-AU" sz="2400" dirty="0"/>
              <a:t>Raises an alarm on EHR if it’s too low</a:t>
            </a:r>
          </a:p>
          <a:p>
            <a:pPr lvl="1"/>
            <a:r>
              <a:rPr lang="en-AU" sz="2400" dirty="0"/>
              <a:t>EHR can turn the alarm off</a:t>
            </a:r>
          </a:p>
          <a:p>
            <a:r>
              <a:rPr lang="en-AU" sz="2800" dirty="0"/>
              <a:t>RPC:</a:t>
            </a:r>
          </a:p>
          <a:p>
            <a:pPr lvl="1"/>
            <a:r>
              <a:rPr lang="en-AU" sz="2400" dirty="0"/>
              <a:t>POST </a:t>
            </a:r>
            <a:r>
              <a:rPr lang="en-AU" sz="2400" dirty="0">
                <a:hlinkClick r:id="rId2"/>
              </a:rPr>
              <a:t>http://acme.org/devices/turnOffAlarm</a:t>
            </a:r>
            <a:endParaRPr lang="en-AU" sz="2400" dirty="0"/>
          </a:p>
          <a:p>
            <a:pPr lvl="1"/>
            <a:r>
              <a:rPr lang="en-AU" sz="2400" dirty="0"/>
              <a:t>Parameters: device id, alarm id</a:t>
            </a:r>
          </a:p>
          <a:p>
            <a:r>
              <a:rPr lang="en-AU" sz="2800" dirty="0"/>
              <a:t>REST (not FHIR):</a:t>
            </a:r>
          </a:p>
          <a:p>
            <a:pPr lvl="1"/>
            <a:r>
              <a:rPr lang="en-AU" sz="2400" dirty="0"/>
              <a:t>POST </a:t>
            </a:r>
            <a:r>
              <a:rPr lang="en-AU" sz="2400" dirty="0">
                <a:hlinkClick r:id="rId3" invalidUrl="http://acme.org/devices/[deviceid]/[alarmid"/>
              </a:rPr>
              <a:t>http://acme.org/devices/[deviceid]/[alarmid</a:t>
            </a:r>
            <a:r>
              <a:rPr lang="en-AU" sz="2400" dirty="0"/>
              <a:t>]</a:t>
            </a:r>
          </a:p>
          <a:p>
            <a:pPr lvl="1"/>
            <a:r>
              <a:rPr lang="en-AU" sz="2400" dirty="0"/>
              <a:t>Content: data to say “Alarm is off” </a:t>
            </a:r>
          </a:p>
        </p:txBody>
      </p:sp>
      <p:sp>
        <p:nvSpPr>
          <p:cNvPr id="8" name="Slide Number Placeholder 3">
            <a:extLst>
              <a:ext uri="{FF2B5EF4-FFF2-40B4-BE49-F238E27FC236}">
                <a16:creationId xmlns:a16="http://schemas.microsoft.com/office/drawing/2014/main" id="{148408B3-ADC8-4E0D-AD08-786CC138D43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72</a:t>
            </a:fld>
            <a:endParaRPr lang="en-CA" dirty="0"/>
          </a:p>
        </p:txBody>
      </p:sp>
    </p:spTree>
    <p:extLst>
      <p:ext uri="{BB962C8B-B14F-4D97-AF65-F5344CB8AC3E}">
        <p14:creationId xmlns:p14="http://schemas.microsoft.com/office/powerpoint/2010/main" val="32220716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FHIR Operations</a:t>
            </a:r>
            <a:endParaRPr lang="en-AU" dirty="0"/>
          </a:p>
        </p:txBody>
      </p:sp>
      <p:pic>
        <p:nvPicPr>
          <p:cNvPr id="4" name="Snagit_PPT1CEB" descr="PPT1CEB.png"/>
          <p:cNvPicPr>
            <a:picLocks noChangeAspect="1"/>
          </p:cNvPicPr>
          <p:nvPr/>
        </p:nvPicPr>
        <p:blipFill>
          <a:blip r:embed="rId3" cstate="print"/>
          <a:stretch>
            <a:fillRect/>
          </a:stretch>
        </p:blipFill>
        <p:spPr>
          <a:xfrm>
            <a:off x="2063553" y="1250946"/>
            <a:ext cx="6900748" cy="5173914"/>
          </a:xfrm>
          <a:prstGeom prst="rect">
            <a:avLst/>
          </a:prstGeom>
        </p:spPr>
      </p:pic>
      <p:sp>
        <p:nvSpPr>
          <p:cNvPr id="6" name="Slide Number Placeholder 3">
            <a:extLst>
              <a:ext uri="{FF2B5EF4-FFF2-40B4-BE49-F238E27FC236}">
                <a16:creationId xmlns:a16="http://schemas.microsoft.com/office/drawing/2014/main" id="{92F36767-F77A-4FD7-9808-258D489F0E5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73</a:t>
            </a:fld>
            <a:endParaRPr lang="en-CA" dirty="0"/>
          </a:p>
        </p:txBody>
      </p:sp>
    </p:spTree>
    <p:extLst>
      <p:ext uri="{BB962C8B-B14F-4D97-AF65-F5344CB8AC3E}">
        <p14:creationId xmlns:p14="http://schemas.microsoft.com/office/powerpoint/2010/main" val="2809323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FHIR Profiles</a:t>
            </a:r>
            <a:endParaRPr lang="en-US" dirty="0"/>
          </a:p>
        </p:txBody>
      </p:sp>
      <p:sp>
        <p:nvSpPr>
          <p:cNvPr id="3" name="Content Placeholder 2"/>
          <p:cNvSpPr>
            <a:spLocks noGrp="1"/>
          </p:cNvSpPr>
          <p:nvPr>
            <p:ph idx="1"/>
          </p:nvPr>
        </p:nvSpPr>
        <p:spPr/>
        <p:txBody>
          <a:bodyPr/>
          <a:lstStyle/>
          <a:p>
            <a:r>
              <a:rPr lang="en-US" sz="2800" dirty="0"/>
              <a:t>Many different contexts in healthcare, but a single set of Resources</a:t>
            </a:r>
          </a:p>
          <a:p>
            <a:r>
              <a:rPr lang="en-US" sz="2800" dirty="0"/>
              <a:t>Need to be able to describe restrictions based on use and context</a:t>
            </a:r>
          </a:p>
          <a:p>
            <a:r>
              <a:rPr lang="en-US" sz="2800" dirty="0"/>
              <a:t>Allow for these usage statements to be:</a:t>
            </a:r>
          </a:p>
          <a:p>
            <a:pPr lvl="1"/>
            <a:r>
              <a:rPr lang="en-US" sz="2000" dirty="0"/>
              <a:t>Authored in a structured manner</a:t>
            </a:r>
          </a:p>
          <a:p>
            <a:pPr lvl="1"/>
            <a:r>
              <a:rPr lang="en-US" sz="2000" dirty="0"/>
              <a:t>Published in a repository</a:t>
            </a:r>
          </a:p>
          <a:p>
            <a:pPr lvl="1"/>
            <a:r>
              <a:rPr lang="en-US" sz="2000" dirty="0"/>
              <a:t>Used as the basis for validation, code, report and UI generation.</a:t>
            </a:r>
          </a:p>
          <a:p>
            <a:r>
              <a:rPr lang="en-AU" sz="2800" dirty="0"/>
              <a:t>Profiling is going to be very important!</a:t>
            </a:r>
            <a:endParaRPr lang="en-AU" sz="2400" dirty="0"/>
          </a:p>
          <a:p>
            <a:endParaRPr lang="en-US"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74</a:t>
            </a:fld>
            <a:endParaRPr lang="en-CA" dirty="0"/>
          </a:p>
        </p:txBody>
      </p:sp>
    </p:spTree>
    <p:extLst>
      <p:ext uri="{BB962C8B-B14F-4D97-AF65-F5344CB8AC3E}">
        <p14:creationId xmlns:p14="http://schemas.microsoft.com/office/powerpoint/2010/main" val="19299155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need for Profiles</a:t>
            </a:r>
            <a:endParaRPr lang="en-US" dirty="0"/>
          </a:p>
        </p:txBody>
      </p:sp>
      <p:sp>
        <p:nvSpPr>
          <p:cNvPr id="3" name="Content Placeholder 2"/>
          <p:cNvSpPr>
            <a:spLocks noGrp="1"/>
          </p:cNvSpPr>
          <p:nvPr>
            <p:ph idx="1"/>
          </p:nvPr>
        </p:nvSpPr>
        <p:spPr/>
        <p:txBody>
          <a:bodyPr/>
          <a:lstStyle/>
          <a:p>
            <a:r>
              <a:rPr lang="en-US"/>
              <a:t>Profiles can serve the same purpose as:</a:t>
            </a:r>
          </a:p>
          <a:p>
            <a:pPr lvl="1"/>
            <a:r>
              <a:rPr lang="en-US"/>
              <a:t>CDA templates &amp; implementation guides</a:t>
            </a:r>
          </a:p>
          <a:p>
            <a:pPr lvl="1"/>
            <a:r>
              <a:rPr lang="en-US"/>
              <a:t>HL7 v2 “static” profiles</a:t>
            </a:r>
          </a:p>
          <a:p>
            <a:pPr lvl="1"/>
            <a:r>
              <a:rPr lang="en-US"/>
              <a:t>CIMI implementation guides</a:t>
            </a:r>
          </a:p>
          <a:p>
            <a:pPr lvl="1"/>
            <a:r>
              <a:rPr lang="en-US"/>
              <a:t>OpenEHR Archetypes &amp; templates</a:t>
            </a:r>
          </a:p>
          <a:p>
            <a:r>
              <a:rPr lang="en-US"/>
              <a:t>Profiles aren’t mandatory for interoperability, but they improve the degree of it</a:t>
            </a:r>
          </a:p>
          <a:p>
            <a:r>
              <a:rPr lang="en-US"/>
              <a:t>Profiles never change meaning of an instance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75</a:t>
            </a:fld>
            <a:endParaRPr lang="en-CA"/>
          </a:p>
        </p:txBody>
      </p:sp>
    </p:spTree>
    <p:extLst>
      <p:ext uri="{BB962C8B-B14F-4D97-AF65-F5344CB8AC3E}">
        <p14:creationId xmlns:p14="http://schemas.microsoft.com/office/powerpoint/2010/main" val="18824208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Profiling a resource. For example...</a:t>
            </a:r>
            <a:endParaRPr lang="nl-NL"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05000" y="1676401"/>
            <a:ext cx="4438650" cy="460057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6446008" y="2051714"/>
            <a:ext cx="4834568" cy="3693319"/>
          </a:xfrm>
          <a:prstGeom prst="rect">
            <a:avLst/>
          </a:prstGeom>
          <a:noFill/>
        </p:spPr>
        <p:txBody>
          <a:bodyPr wrap="square" rtlCol="0">
            <a:spAutoFit/>
          </a:bodyPr>
          <a:lstStyle/>
          <a:p>
            <a:r>
              <a:rPr lang="en-US" dirty="0"/>
              <a:t>Require that the identifier uses the NHI – and is required</a:t>
            </a:r>
          </a:p>
          <a:p>
            <a:endParaRPr lang="en-US" dirty="0"/>
          </a:p>
          <a:p>
            <a:r>
              <a:rPr lang="en-US" dirty="0"/>
              <a:t>Limit names to just 1 (instead of 0..*)</a:t>
            </a:r>
          </a:p>
          <a:p>
            <a:endParaRPr lang="en-US" dirty="0"/>
          </a:p>
          <a:p>
            <a:endParaRPr lang="en-US" dirty="0"/>
          </a:p>
          <a:p>
            <a:r>
              <a:rPr lang="en-US" dirty="0"/>
              <a:t>Limit </a:t>
            </a:r>
            <a:r>
              <a:rPr lang="en-US" dirty="0" err="1"/>
              <a:t>maritalStatus</a:t>
            </a:r>
            <a:r>
              <a:rPr lang="en-US" dirty="0"/>
              <a:t> to another set of codes that extends the one from HL7 international</a:t>
            </a:r>
          </a:p>
          <a:p>
            <a:endParaRPr lang="en-US" dirty="0"/>
          </a:p>
          <a:p>
            <a:r>
              <a:rPr lang="en-US" dirty="0"/>
              <a:t>Add an extension to support “iwi” (NZ example)</a:t>
            </a:r>
          </a:p>
          <a:p>
            <a:endParaRPr lang="en-US" dirty="0"/>
          </a:p>
          <a:p>
            <a:r>
              <a:rPr lang="en-US" dirty="0"/>
              <a:t>Constrain out animal element (card. =&gt; 0..0)</a:t>
            </a:r>
          </a:p>
        </p:txBody>
      </p:sp>
      <p:cxnSp>
        <p:nvCxnSpPr>
          <p:cNvPr id="7" name="Straight Arrow Connector 6"/>
          <p:cNvCxnSpPr/>
          <p:nvPr/>
        </p:nvCxnSpPr>
        <p:spPr bwMode="auto">
          <a:xfrm flipH="1">
            <a:off x="4124326" y="2286000"/>
            <a:ext cx="2321683" cy="1524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3886200" y="2743200"/>
            <a:ext cx="2550284" cy="3810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bwMode="auto">
          <a:xfrm flipH="1">
            <a:off x="5867400" y="3886200"/>
            <a:ext cx="569084" cy="4572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3" name="Slide Number Placeholder 3">
            <a:extLst>
              <a:ext uri="{FF2B5EF4-FFF2-40B4-BE49-F238E27FC236}">
                <a16:creationId xmlns:a16="http://schemas.microsoft.com/office/drawing/2014/main" id="{557A496C-1CCA-44CD-88E5-B6390FB24FA9}"/>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76</a:t>
            </a:fld>
            <a:endParaRPr lang="en-CA" dirty="0"/>
          </a:p>
        </p:txBody>
      </p:sp>
    </p:spTree>
    <p:extLst>
      <p:ext uri="{BB962C8B-B14F-4D97-AF65-F5344CB8AC3E}">
        <p14:creationId xmlns:p14="http://schemas.microsoft.com/office/powerpoint/2010/main" val="30776567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Extensions</a:t>
            </a:r>
            <a:endParaRPr lang="en-AU" dirty="0"/>
          </a:p>
        </p:txBody>
      </p:sp>
      <p:sp>
        <p:nvSpPr>
          <p:cNvPr id="3" name="Content Placeholder 2"/>
          <p:cNvSpPr>
            <a:spLocks noGrp="1"/>
          </p:cNvSpPr>
          <p:nvPr>
            <p:ph sz="quarter" idx="1"/>
          </p:nvPr>
        </p:nvSpPr>
        <p:spPr>
          <a:xfrm>
            <a:off x="983432" y="1772816"/>
            <a:ext cx="8924528" cy="4752528"/>
          </a:xfrm>
        </p:spPr>
        <p:txBody>
          <a:bodyPr/>
          <a:lstStyle/>
          <a:p>
            <a:r>
              <a:rPr lang="en-AU" sz="2400" dirty="0"/>
              <a:t>FHIR has a standard framework for extensions</a:t>
            </a:r>
          </a:p>
          <a:p>
            <a:pPr lvl="1"/>
            <a:r>
              <a:rPr lang="en-AU" sz="2000" dirty="0"/>
              <a:t>Built into the “wire format”</a:t>
            </a:r>
          </a:p>
          <a:p>
            <a:r>
              <a:rPr lang="en-AU" sz="2400" dirty="0"/>
              <a:t>Every FHIR element can be extended</a:t>
            </a:r>
          </a:p>
          <a:p>
            <a:pPr lvl="1"/>
            <a:r>
              <a:rPr lang="en-AU" sz="2000" dirty="0"/>
              <a:t>Including datatypes</a:t>
            </a:r>
          </a:p>
          <a:p>
            <a:r>
              <a:rPr lang="en-AU" sz="2400" dirty="0"/>
              <a:t>Every extension has:</a:t>
            </a:r>
          </a:p>
          <a:p>
            <a:pPr lvl="1"/>
            <a:r>
              <a:rPr lang="en-AU" sz="2000" dirty="0" err="1"/>
              <a:t>url</a:t>
            </a:r>
            <a:r>
              <a:rPr lang="en-AU" sz="2000" dirty="0"/>
              <a:t> – reference to a computable definition</a:t>
            </a:r>
          </a:p>
          <a:p>
            <a:pPr lvl="1"/>
            <a:r>
              <a:rPr lang="en-AU" sz="2000" dirty="0"/>
              <a:t>value – the actual data (typed from a set of known types)</a:t>
            </a:r>
          </a:p>
          <a:p>
            <a:r>
              <a:rPr lang="en-AU" sz="2400" dirty="0"/>
              <a:t>Every system can read, write, store and exchange all legal extensions – because they are all in one format</a:t>
            </a:r>
          </a:p>
          <a:p>
            <a:r>
              <a:rPr lang="en-AU" sz="2400" dirty="0"/>
              <a:t>All extensions are valid by schema etc.</a:t>
            </a:r>
          </a:p>
        </p:txBody>
      </p:sp>
      <p:sp>
        <p:nvSpPr>
          <p:cNvPr id="8" name="Slide Number Placeholder 3">
            <a:extLst>
              <a:ext uri="{FF2B5EF4-FFF2-40B4-BE49-F238E27FC236}">
                <a16:creationId xmlns:a16="http://schemas.microsoft.com/office/drawing/2014/main" id="{DCD921A0-05D2-4105-B80E-AA79CC18AF5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77</a:t>
            </a:fld>
            <a:endParaRPr lang="en-CA" dirty="0"/>
          </a:p>
        </p:txBody>
      </p:sp>
    </p:spTree>
    <p:extLst>
      <p:ext uri="{BB962C8B-B14F-4D97-AF65-F5344CB8AC3E}">
        <p14:creationId xmlns:p14="http://schemas.microsoft.com/office/powerpoint/2010/main" val="101721123"/>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Extension Example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78</a:t>
            </a:fld>
            <a:endParaRPr lang="en-CA" dirty="0"/>
          </a:p>
        </p:txBody>
      </p:sp>
      <p:pic>
        <p:nvPicPr>
          <p:cNvPr id="5" name="Snagit_PPT7FC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886" y="1463453"/>
            <a:ext cx="8434110" cy="4774460"/>
          </a:xfrm>
          <a:prstGeom prst="rect">
            <a:avLst/>
          </a:prstGeom>
        </p:spPr>
      </p:pic>
      <p:sp>
        <p:nvSpPr>
          <p:cNvPr id="3" name="Rectangle: Rounded Corners 2">
            <a:extLst>
              <a:ext uri="{FF2B5EF4-FFF2-40B4-BE49-F238E27FC236}">
                <a16:creationId xmlns:a16="http://schemas.microsoft.com/office/drawing/2014/main" id="{41AABDFB-DC5D-423C-80A1-40313EFC81F1}"/>
              </a:ext>
            </a:extLst>
          </p:cNvPr>
          <p:cNvSpPr/>
          <p:nvPr/>
        </p:nvSpPr>
        <p:spPr bwMode="auto">
          <a:xfrm>
            <a:off x="2423592" y="4941168"/>
            <a:ext cx="1440160" cy="720080"/>
          </a:xfrm>
          <a:prstGeom prst="roundRect">
            <a:avLst/>
          </a:prstGeom>
          <a:noFill/>
          <a:ln w="57150" cap="flat" cmpd="sng" algn="ctr">
            <a:solidFill>
              <a:srgbClr val="00206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a:latin typeface="Arial"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Implementing FHIR</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280056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Your Objective…</a:t>
            </a:r>
            <a:endParaRPr lang="en-CA" dirty="0"/>
          </a:p>
        </p:txBody>
      </p:sp>
      <p:sp>
        <p:nvSpPr>
          <p:cNvPr id="3" name="Content Placeholder 2"/>
          <p:cNvSpPr>
            <a:spLocks noGrp="1"/>
          </p:cNvSpPr>
          <p:nvPr>
            <p:ph idx="1"/>
          </p:nvPr>
        </p:nvSpPr>
        <p:spPr/>
        <p:txBody>
          <a:bodyPr/>
          <a:lstStyle/>
          <a:p>
            <a:r>
              <a:rPr lang="en-US"/>
              <a:t>What’s the single most important thing for you to get out of today’s course?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a:t>
            </a:fld>
            <a:endParaRPr lang="en-CA" dirty="0"/>
          </a:p>
        </p:txBody>
      </p:sp>
    </p:spTree>
    <p:extLst>
      <p:ext uri="{BB962C8B-B14F-4D97-AF65-F5344CB8AC3E}">
        <p14:creationId xmlns:p14="http://schemas.microsoft.com/office/powerpoint/2010/main" val="8700270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 Getting started</a:t>
            </a:r>
            <a:endParaRPr lang="en-CA" dirty="0"/>
          </a:p>
        </p:txBody>
      </p:sp>
      <p:sp>
        <p:nvSpPr>
          <p:cNvPr id="3" name="Content Placeholder 2"/>
          <p:cNvSpPr>
            <a:spLocks noGrp="1"/>
          </p:cNvSpPr>
          <p:nvPr>
            <p:ph idx="1"/>
          </p:nvPr>
        </p:nvSpPr>
        <p:spPr/>
        <p:txBody>
          <a:bodyPr/>
          <a:lstStyle/>
          <a:p>
            <a:r>
              <a:rPr lang="en-CA" sz="2900" dirty="0"/>
              <a:t>Access public server using</a:t>
            </a:r>
          </a:p>
          <a:p>
            <a:pPr lvl="1"/>
            <a:r>
              <a:rPr lang="en-CA" sz="2400" dirty="0"/>
              <a:t>Browser can be used for Read interactions</a:t>
            </a:r>
          </a:p>
          <a:p>
            <a:pPr lvl="2"/>
            <a:r>
              <a:rPr lang="en-CA" sz="2200" dirty="0"/>
              <a:t>Clickable demo at fhirtest.com</a:t>
            </a:r>
          </a:p>
          <a:p>
            <a:pPr lvl="1"/>
            <a:r>
              <a:rPr lang="en-CA" sz="2400" dirty="0"/>
              <a:t>Developer Tools to Create and Update </a:t>
            </a:r>
          </a:p>
          <a:p>
            <a:pPr lvl="2"/>
            <a:r>
              <a:rPr lang="en-CA" sz="2200" dirty="0"/>
              <a:t>Curl – command line tool</a:t>
            </a:r>
          </a:p>
          <a:p>
            <a:pPr lvl="2"/>
            <a:r>
              <a:rPr lang="en-CA" sz="2200" dirty="0"/>
              <a:t>Fiddler, Postman and other applications</a:t>
            </a:r>
          </a:p>
          <a:p>
            <a:pPr lvl="2"/>
            <a:r>
              <a:rPr lang="en-CA" sz="2200" dirty="0" err="1"/>
              <a:t>ClinFHIR</a:t>
            </a:r>
            <a:r>
              <a:rPr lang="en-CA" sz="2200" dirty="0"/>
              <a:t>, </a:t>
            </a:r>
            <a:r>
              <a:rPr lang="en-CA" sz="2200" dirty="0" err="1"/>
              <a:t>NotePad</a:t>
            </a:r>
            <a:r>
              <a:rPr lang="en-CA" sz="2200" dirty="0"/>
              <a:t>++ Plugin</a:t>
            </a:r>
          </a:p>
          <a:p>
            <a:pPr lvl="1"/>
            <a:r>
              <a:rPr lang="en-CA" dirty="0"/>
              <a:t>Applications</a:t>
            </a:r>
          </a:p>
          <a:p>
            <a:pPr lvl="2"/>
            <a:r>
              <a:rPr lang="en-CA" dirty="0"/>
              <a:t> Smart Clients</a:t>
            </a:r>
            <a:endParaRPr lang="en-CA" b="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80</a:t>
            </a:fld>
            <a:endParaRPr lang="en-CA" dirty="0"/>
          </a:p>
        </p:txBody>
      </p:sp>
    </p:spTree>
    <p:extLst>
      <p:ext uri="{BB962C8B-B14F-4D97-AF65-F5344CB8AC3E}">
        <p14:creationId xmlns:p14="http://schemas.microsoft.com/office/powerpoint/2010/main" val="30475540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(David Hay’s) clinFHIR tool</a:t>
            </a:r>
          </a:p>
          <a:p>
            <a:pPr lvl="1"/>
            <a:r>
              <a:rPr lang="en-US"/>
              <a:t>http://clinfhir.com/</a:t>
            </a:r>
          </a:p>
          <a:p>
            <a:pPr lvl="1"/>
            <a:r>
              <a:rPr lang="en-US"/>
              <a:t>Educational tool</a:t>
            </a:r>
          </a:p>
          <a:p>
            <a:pPr lvl="2"/>
            <a:r>
              <a:rPr lang="en-US"/>
              <a:t>For non-techies (especially clinicians &amp; BA)</a:t>
            </a:r>
          </a:p>
          <a:p>
            <a:pPr lvl="2"/>
            <a:r>
              <a:rPr lang="en-US"/>
              <a:t>Beta software!</a:t>
            </a:r>
          </a:p>
          <a:p>
            <a:pPr lvl="1"/>
            <a:r>
              <a:rPr lang="en-US"/>
              <a:t>Resource Builder</a:t>
            </a:r>
          </a:p>
          <a:p>
            <a:pPr lvl="2"/>
            <a:r>
              <a:rPr lang="en-US"/>
              <a:t>View Resources</a:t>
            </a:r>
          </a:p>
          <a:p>
            <a:pPr lvl="2"/>
            <a:r>
              <a:rPr lang="en-US"/>
              <a:t>Create Condition</a:t>
            </a:r>
          </a:p>
          <a:p>
            <a:pPr lvl="2"/>
            <a:endParaRPr lang="en-US" dirty="0"/>
          </a:p>
        </p:txBody>
      </p:sp>
      <p:sp>
        <p:nvSpPr>
          <p:cNvPr id="2" name="Title 1"/>
          <p:cNvSpPr>
            <a:spLocks noGrp="1"/>
          </p:cNvSpPr>
          <p:nvPr>
            <p:ph type="title"/>
          </p:nvPr>
        </p:nvSpPr>
        <p:spPr/>
        <p:txBody>
          <a:bodyPr/>
          <a:lstStyle/>
          <a:p>
            <a:r>
              <a:rPr lang="en-US"/>
              <a:t>Tools to Visualize FHIR resources	</a:t>
            </a:r>
            <a:endParaRPr lang="en-US" dirty="0"/>
          </a:p>
        </p:txBody>
      </p:sp>
      <p:sp>
        <p:nvSpPr>
          <p:cNvPr id="6" name="Slide Number Placeholder 3">
            <a:extLst>
              <a:ext uri="{FF2B5EF4-FFF2-40B4-BE49-F238E27FC236}">
                <a16:creationId xmlns:a16="http://schemas.microsoft.com/office/drawing/2014/main" id="{9ADC8067-FCC7-4178-B54E-F9E020727D52}"/>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81</a:t>
            </a:fld>
            <a:endParaRPr lang="en-CA" dirty="0"/>
          </a:p>
        </p:txBody>
      </p:sp>
    </p:spTree>
    <p:extLst>
      <p:ext uri="{BB962C8B-B14F-4D97-AF65-F5344CB8AC3E}">
        <p14:creationId xmlns:p14="http://schemas.microsoft.com/office/powerpoint/2010/main" val="16967019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Tools to Visualize FHIR resources	</a:t>
            </a:r>
            <a:endParaRPr lang="en-US" dirty="0"/>
          </a:p>
        </p:txBody>
      </p:sp>
      <p:sp>
        <p:nvSpPr>
          <p:cNvPr id="3" name="Content Placeholder 2"/>
          <p:cNvSpPr>
            <a:spLocks noGrp="1"/>
          </p:cNvSpPr>
          <p:nvPr>
            <p:ph idx="1"/>
          </p:nvPr>
        </p:nvSpPr>
        <p:spPr/>
        <p:txBody>
          <a:bodyPr/>
          <a:lstStyle/>
          <a:p>
            <a:r>
              <a:rPr lang="en-US"/>
              <a:t>TextEditor</a:t>
            </a:r>
          </a:p>
          <a:p>
            <a:pPr lvl="1"/>
            <a:r>
              <a:rPr lang="en-US"/>
              <a:t>Notepad++</a:t>
            </a:r>
          </a:p>
          <a:p>
            <a:pPr lvl="2"/>
            <a:r>
              <a:rPr lang="en-US"/>
              <a:t>FHIR Plugin (</a:t>
            </a:r>
            <a:r>
              <a:rPr lang="en-US">
                <a:hlinkClick r:id="rId3"/>
              </a:rPr>
              <a:t>http://www.healthintersections.com.au/FhirServer/fhirnpp.htm</a:t>
            </a:r>
            <a:r>
              <a:rPr lang="en-US"/>
              <a:t>)</a:t>
            </a:r>
          </a:p>
          <a:p>
            <a:pPr lvl="1"/>
            <a:r>
              <a:rPr lang="en-US"/>
              <a:t>Atom, etc</a:t>
            </a:r>
          </a:p>
          <a:p>
            <a:r>
              <a:rPr lang="en-US"/>
              <a:t>XML/JSON editors</a:t>
            </a:r>
          </a:p>
          <a:p>
            <a:pPr lvl="1"/>
            <a:r>
              <a:rPr lang="en-US"/>
              <a:t>XMLSpy, Oxygen etc.</a:t>
            </a:r>
          </a:p>
          <a:p>
            <a:endParaRPr lang="en-US"/>
          </a:p>
          <a:p>
            <a:pPr lvl="2"/>
            <a:endParaRPr lang="en-US" dirty="0"/>
          </a:p>
        </p:txBody>
      </p:sp>
      <p:sp>
        <p:nvSpPr>
          <p:cNvPr id="8" name="Slide Number Placeholder 3">
            <a:extLst>
              <a:ext uri="{FF2B5EF4-FFF2-40B4-BE49-F238E27FC236}">
                <a16:creationId xmlns:a16="http://schemas.microsoft.com/office/drawing/2014/main" id="{E39AE785-B169-4FF4-B1BD-E39DFF292DA9}"/>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82</a:t>
            </a:fld>
            <a:endParaRPr lang="en-CA" dirty="0"/>
          </a:p>
        </p:txBody>
      </p:sp>
    </p:spTree>
    <p:extLst>
      <p:ext uri="{BB962C8B-B14F-4D97-AF65-F5344CB8AC3E}">
        <p14:creationId xmlns:p14="http://schemas.microsoft.com/office/powerpoint/2010/main" val="16967019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Where can FHIR be used?</a:t>
            </a:r>
            <a:endParaRPr lang="en-AU" dirty="0"/>
          </a:p>
        </p:txBody>
      </p:sp>
      <p:sp>
        <p:nvSpPr>
          <p:cNvPr id="3" name="Content Placeholder 2"/>
          <p:cNvSpPr>
            <a:spLocks noGrp="1"/>
          </p:cNvSpPr>
          <p:nvPr>
            <p:ph idx="1"/>
          </p:nvPr>
        </p:nvSpPr>
        <p:spPr/>
        <p:txBody>
          <a:bodyPr/>
          <a:lstStyle/>
          <a:p>
            <a:r>
              <a:rPr lang="en-AU"/>
              <a:t>Classic in-institution interoperability</a:t>
            </a:r>
          </a:p>
          <a:p>
            <a:r>
              <a:rPr lang="en-AU"/>
              <a:t>Back-end e-business systems (e.g. financial)</a:t>
            </a:r>
          </a:p>
          <a:p>
            <a:r>
              <a:rPr lang="en-AU"/>
              <a:t>Regional Health Information Organizations (RHIO)</a:t>
            </a:r>
          </a:p>
          <a:p>
            <a:r>
              <a:rPr lang="en-AU"/>
              <a:t>National EHR systems</a:t>
            </a:r>
          </a:p>
          <a:p>
            <a:r>
              <a:rPr lang="en-AU"/>
              <a:t>Social Web (Health)</a:t>
            </a:r>
          </a:p>
          <a:p>
            <a:r>
              <a:rPr lang="en-AU"/>
              <a:t>Mobile Applications</a:t>
            </a:r>
            <a:endParaRPr lang="en-AU"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83</a:t>
            </a:fld>
            <a:endParaRPr lang="en-CA" dirty="0"/>
          </a:p>
        </p:txBody>
      </p:sp>
    </p:spTree>
    <p:extLst>
      <p:ext uri="{BB962C8B-B14F-4D97-AF65-F5344CB8AC3E}">
        <p14:creationId xmlns:p14="http://schemas.microsoft.com/office/powerpoint/2010/main" val="21745861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Architecture</a:t>
            </a:r>
            <a:endParaRPr lang="en-AU" dirty="0"/>
          </a:p>
        </p:txBody>
      </p:sp>
      <p:sp>
        <p:nvSpPr>
          <p:cNvPr id="3" name="Content Placeholder 2"/>
          <p:cNvSpPr>
            <a:spLocks noGrp="1"/>
          </p:cNvSpPr>
          <p:nvPr>
            <p:ph sz="quarter" idx="1"/>
          </p:nvPr>
        </p:nvSpPr>
        <p:spPr/>
        <p:txBody>
          <a:bodyPr/>
          <a:lstStyle/>
          <a:p>
            <a:r>
              <a:rPr lang="en-AU" sz="2800" dirty="0"/>
              <a:t>Standalone FHIR Server</a:t>
            </a:r>
          </a:p>
          <a:p>
            <a:r>
              <a:rPr lang="en-AU" sz="2800" dirty="0"/>
              <a:t>A FHIR Server in front of an existing application (e.g. SQL)</a:t>
            </a:r>
          </a:p>
          <a:p>
            <a:r>
              <a:rPr lang="en-AU" sz="2800" dirty="0"/>
              <a:t>An interface engine that ‘speaks’ FHIR</a:t>
            </a:r>
          </a:p>
          <a:p>
            <a:r>
              <a:rPr lang="en-AU" sz="2800" dirty="0"/>
              <a:t>A tablet/mobile phone application</a:t>
            </a:r>
          </a:p>
          <a:p>
            <a:r>
              <a:rPr lang="en-AU" sz="2800" dirty="0"/>
              <a:t>Web portal uses FHIR to access other systems</a:t>
            </a:r>
          </a:p>
          <a:p>
            <a:r>
              <a:rPr lang="en-AU" sz="2800" dirty="0"/>
              <a:t>A healthcare application that access information from multiple systems as well as it’s own server</a:t>
            </a:r>
          </a:p>
          <a:p>
            <a:r>
              <a:rPr lang="en-AU" sz="2800" dirty="0"/>
              <a:t>Smart-On-FHIR – an EHR plug-in framework</a:t>
            </a:r>
          </a:p>
        </p:txBody>
      </p:sp>
      <p:sp>
        <p:nvSpPr>
          <p:cNvPr id="8" name="Slide Number Placeholder 3">
            <a:extLst>
              <a:ext uri="{FF2B5EF4-FFF2-40B4-BE49-F238E27FC236}">
                <a16:creationId xmlns:a16="http://schemas.microsoft.com/office/drawing/2014/main" id="{1E0DF574-25AF-4B46-BBAA-525E2ED978FD}"/>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84</a:t>
            </a:fld>
            <a:endParaRPr lang="en-CA" dirty="0"/>
          </a:p>
        </p:txBody>
      </p:sp>
    </p:spTree>
    <p:extLst>
      <p:ext uri="{BB962C8B-B14F-4D97-AF65-F5344CB8AC3E}">
        <p14:creationId xmlns:p14="http://schemas.microsoft.com/office/powerpoint/2010/main" val="7053957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Implementation Tools</a:t>
            </a:r>
            <a:endParaRPr lang="en-AU" dirty="0"/>
          </a:p>
        </p:txBody>
      </p:sp>
      <p:sp>
        <p:nvSpPr>
          <p:cNvPr id="3" name="Content Placeholder 2"/>
          <p:cNvSpPr>
            <a:spLocks noGrp="1"/>
          </p:cNvSpPr>
          <p:nvPr>
            <p:ph sz="quarter" idx="1"/>
          </p:nvPr>
        </p:nvSpPr>
        <p:spPr/>
        <p:txBody>
          <a:bodyPr/>
          <a:lstStyle/>
          <a:p>
            <a:r>
              <a:rPr lang="en-AU"/>
              <a:t>Reference Implementations – object models, parsers, serializers, clients, validators, utilities</a:t>
            </a:r>
          </a:p>
          <a:p>
            <a:r>
              <a:rPr lang="en-AU"/>
              <a:t>Schema, Schematron, Validation Pack</a:t>
            </a:r>
          </a:p>
          <a:p>
            <a:r>
              <a:rPr lang="en-AU"/>
              <a:t>1000s of examples </a:t>
            </a:r>
            <a:endParaRPr lang="en-AU" dirty="0"/>
          </a:p>
        </p:txBody>
      </p:sp>
      <p:sp>
        <p:nvSpPr>
          <p:cNvPr id="8" name="Slide Number Placeholder 3">
            <a:extLst>
              <a:ext uri="{FF2B5EF4-FFF2-40B4-BE49-F238E27FC236}">
                <a16:creationId xmlns:a16="http://schemas.microsoft.com/office/drawing/2014/main" id="{BF7632EE-846B-4EA0-9B29-9BD41CC8BE7A}"/>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85</a:t>
            </a:fld>
            <a:endParaRPr lang="en-CA" dirty="0"/>
          </a:p>
        </p:txBody>
      </p:sp>
    </p:spTree>
    <p:extLst>
      <p:ext uri="{BB962C8B-B14F-4D97-AF65-F5344CB8AC3E}">
        <p14:creationId xmlns:p14="http://schemas.microsoft.com/office/powerpoint/2010/main" val="31349550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Test Servers</a:t>
            </a:r>
            <a:endParaRPr lang="en-AU" dirty="0"/>
          </a:p>
        </p:txBody>
      </p:sp>
      <p:sp>
        <p:nvSpPr>
          <p:cNvPr id="3" name="Content Placeholder 2"/>
          <p:cNvSpPr>
            <a:spLocks noGrp="1"/>
          </p:cNvSpPr>
          <p:nvPr>
            <p:ph sz="quarter" idx="1"/>
          </p:nvPr>
        </p:nvSpPr>
        <p:spPr/>
        <p:txBody>
          <a:bodyPr/>
          <a:lstStyle/>
          <a:p>
            <a:r>
              <a:rPr lang="en-AU" dirty="0"/>
              <a:t>Use the servers to explore how it works</a:t>
            </a:r>
          </a:p>
          <a:p>
            <a:r>
              <a:rPr lang="en-AU" dirty="0"/>
              <a:t>Write clients that use the test data</a:t>
            </a:r>
          </a:p>
          <a:p>
            <a:r>
              <a:rPr lang="en-AU" dirty="0"/>
              <a:t>Test that you got your own system right</a:t>
            </a:r>
          </a:p>
          <a:p>
            <a:r>
              <a:rPr lang="en-AU" dirty="0"/>
              <a:t>Most developers:</a:t>
            </a:r>
          </a:p>
          <a:p>
            <a:pPr lvl="1"/>
            <a:r>
              <a:rPr lang="en-AU" dirty="0"/>
              <a:t>Use the servers to learn</a:t>
            </a:r>
          </a:p>
          <a:p>
            <a:pPr lvl="1"/>
            <a:r>
              <a:rPr lang="en-AU" dirty="0"/>
              <a:t>Consult the documentation occasionally</a:t>
            </a:r>
          </a:p>
          <a:p>
            <a:pPr lvl="1"/>
            <a:r>
              <a:rPr lang="en-AU" dirty="0"/>
              <a:t>We do recommend to read the specification</a:t>
            </a:r>
          </a:p>
          <a:p>
            <a:pPr lvl="2"/>
            <a:r>
              <a:rPr lang="en-AU" dirty="0"/>
              <a:t>(RTFS)</a:t>
            </a:r>
          </a:p>
          <a:p>
            <a:pPr lvl="1"/>
            <a:endParaRPr lang="en-AU" dirty="0"/>
          </a:p>
        </p:txBody>
      </p:sp>
      <p:sp>
        <p:nvSpPr>
          <p:cNvPr id="8" name="Slide Number Placeholder 3">
            <a:extLst>
              <a:ext uri="{FF2B5EF4-FFF2-40B4-BE49-F238E27FC236}">
                <a16:creationId xmlns:a16="http://schemas.microsoft.com/office/drawing/2014/main" id="{CCA2794A-F66B-4C9C-8074-0E5DAF5B7043}"/>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86</a:t>
            </a:fld>
            <a:endParaRPr lang="en-CA" dirty="0"/>
          </a:p>
        </p:txBody>
      </p:sp>
    </p:spTree>
    <p:extLst>
      <p:ext uri="{BB962C8B-B14F-4D97-AF65-F5344CB8AC3E}">
        <p14:creationId xmlns:p14="http://schemas.microsoft.com/office/powerpoint/2010/main" val="37795676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Connectathons</a:t>
            </a:r>
            <a:endParaRPr lang="en-AU" dirty="0"/>
          </a:p>
        </p:txBody>
      </p:sp>
      <p:sp>
        <p:nvSpPr>
          <p:cNvPr id="3" name="Content Placeholder 2"/>
          <p:cNvSpPr>
            <a:spLocks noGrp="1"/>
          </p:cNvSpPr>
          <p:nvPr>
            <p:ph sz="quarter" idx="1"/>
          </p:nvPr>
        </p:nvSpPr>
        <p:spPr/>
        <p:txBody>
          <a:bodyPr/>
          <a:lstStyle/>
          <a:p>
            <a:r>
              <a:rPr lang="en-AU" sz="2800"/>
              <a:t>Open invitation to any interested party to come and write software that exchanges FHIR resources</a:t>
            </a:r>
          </a:p>
          <a:p>
            <a:r>
              <a:rPr lang="en-AU" sz="2800"/>
              <a:t>Always hold one before HL7 meetings (last week) + Others by invitation</a:t>
            </a:r>
          </a:p>
          <a:p>
            <a:r>
              <a:rPr lang="en-AU" sz="2800"/>
              <a:t>Mix of skills</a:t>
            </a:r>
          </a:p>
          <a:p>
            <a:pPr lvl="1"/>
            <a:r>
              <a:rPr lang="en-AU" sz="2400"/>
              <a:t>Newbies (“where is the spec?”)</a:t>
            </a:r>
          </a:p>
          <a:p>
            <a:pPr lvl="1"/>
            <a:r>
              <a:rPr lang="en-AU" sz="2400"/>
              <a:t>Old hands who’ve been to every connectathon</a:t>
            </a:r>
          </a:p>
          <a:p>
            <a:pPr lvl="1"/>
            <a:r>
              <a:rPr lang="en-AU" sz="2400"/>
              <a:t>Experiment with new features</a:t>
            </a:r>
          </a:p>
          <a:p>
            <a:r>
              <a:rPr lang="en-AU" sz="2800"/>
              <a:t>We have a virtual connectathon all the time…</a:t>
            </a:r>
            <a:endParaRPr lang="en-AU" sz="2800" dirty="0"/>
          </a:p>
        </p:txBody>
      </p:sp>
      <p:sp>
        <p:nvSpPr>
          <p:cNvPr id="8" name="Slide Number Placeholder 3">
            <a:extLst>
              <a:ext uri="{FF2B5EF4-FFF2-40B4-BE49-F238E27FC236}">
                <a16:creationId xmlns:a16="http://schemas.microsoft.com/office/drawing/2014/main" id="{6E17A68D-5620-4C45-9CE8-0A12501C8636}"/>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87</a:t>
            </a:fld>
            <a:endParaRPr lang="en-CA" dirty="0"/>
          </a:p>
        </p:txBody>
      </p:sp>
    </p:spTree>
    <p:extLst>
      <p:ext uri="{BB962C8B-B14F-4D97-AF65-F5344CB8AC3E}">
        <p14:creationId xmlns:p14="http://schemas.microsoft.com/office/powerpoint/2010/main" val="42029219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Implementation Assistance</a:t>
            </a:r>
            <a:endParaRPr lang="en-AU" dirty="0"/>
          </a:p>
        </p:txBody>
      </p:sp>
      <p:pic>
        <p:nvPicPr>
          <p:cNvPr id="7" name="Snagit_PPT35C0" descr="PPT35C0.png"/>
          <p:cNvPicPr>
            <a:picLocks noGrp="1" noChangeAspect="1"/>
          </p:cNvPicPr>
          <p:nvPr>
            <p:ph idx="1"/>
          </p:nvPr>
        </p:nvPicPr>
        <p:blipFill>
          <a:blip r:embed="rId3" cstate="print"/>
          <a:stretch>
            <a:fillRect/>
          </a:stretch>
        </p:blipFill>
        <p:spPr>
          <a:xfrm>
            <a:off x="1422522" y="4583450"/>
            <a:ext cx="1720786" cy="1720786"/>
          </a:xfrm>
        </p:spPr>
      </p:pic>
      <p:pic>
        <p:nvPicPr>
          <p:cNvPr id="9" name="Snagit_PPT4B35" descr="PPT4B35.png"/>
          <p:cNvPicPr>
            <a:picLocks noChangeAspect="1"/>
          </p:cNvPicPr>
          <p:nvPr/>
        </p:nvPicPr>
        <p:blipFill>
          <a:blip r:embed="rId4" cstate="print"/>
          <a:stretch>
            <a:fillRect/>
          </a:stretch>
        </p:blipFill>
        <p:spPr>
          <a:xfrm>
            <a:off x="3791745" y="1747514"/>
            <a:ext cx="3696411" cy="1008112"/>
          </a:xfrm>
          <a:prstGeom prst="rect">
            <a:avLst/>
          </a:prstGeom>
        </p:spPr>
      </p:pic>
      <p:pic>
        <p:nvPicPr>
          <p:cNvPr id="36866" name="Picture 2" descr="https://zulip.org/images/logos/zulip-icon-512x512.png"/>
          <p:cNvPicPr>
            <a:picLocks noChangeAspect="1" noChangeArrowheads="1"/>
          </p:cNvPicPr>
          <p:nvPr/>
        </p:nvPicPr>
        <p:blipFill>
          <a:blip r:embed="rId5" cstate="print"/>
          <a:srcRect/>
          <a:stretch>
            <a:fillRect/>
          </a:stretch>
        </p:blipFill>
        <p:spPr bwMode="auto">
          <a:xfrm>
            <a:off x="7986394" y="2241016"/>
            <a:ext cx="3404816" cy="3404817"/>
          </a:xfrm>
          <a:prstGeom prst="rect">
            <a:avLst/>
          </a:prstGeom>
          <a:noFill/>
        </p:spPr>
      </p:pic>
      <p:sp>
        <p:nvSpPr>
          <p:cNvPr id="8" name="TextBox 7"/>
          <p:cNvSpPr txBox="1"/>
          <p:nvPr/>
        </p:nvSpPr>
        <p:spPr>
          <a:xfrm>
            <a:off x="8583608" y="5805264"/>
            <a:ext cx="2721108" cy="369332"/>
          </a:xfrm>
          <a:prstGeom prst="rect">
            <a:avLst/>
          </a:prstGeom>
          <a:noFill/>
        </p:spPr>
        <p:txBody>
          <a:bodyPr wrap="square" rtlCol="0">
            <a:spAutoFit/>
          </a:bodyPr>
          <a:lstStyle/>
          <a:p>
            <a:r>
              <a:rPr lang="en-US" dirty="0"/>
              <a:t>chat.fhir.org (“</a:t>
            </a:r>
            <a:r>
              <a:rPr lang="en-US" dirty="0" err="1"/>
              <a:t>Zulip</a:t>
            </a:r>
            <a:r>
              <a:rPr lang="en-US" dirty="0"/>
              <a:t>”)</a:t>
            </a:r>
          </a:p>
        </p:txBody>
      </p:sp>
      <p:sp>
        <p:nvSpPr>
          <p:cNvPr id="10" name="TextBox 9"/>
          <p:cNvSpPr txBox="1"/>
          <p:nvPr/>
        </p:nvSpPr>
        <p:spPr>
          <a:xfrm>
            <a:off x="3366374" y="5120677"/>
            <a:ext cx="2792171" cy="646331"/>
          </a:xfrm>
          <a:prstGeom prst="rect">
            <a:avLst/>
          </a:prstGeom>
          <a:noFill/>
        </p:spPr>
        <p:txBody>
          <a:bodyPr wrap="square" rtlCol="0">
            <a:spAutoFit/>
          </a:bodyPr>
          <a:lstStyle/>
          <a:p>
            <a:r>
              <a:rPr lang="en-US" dirty="0"/>
              <a:t>http://stackoverflow.com/questions/tagged/hl7-fhir</a:t>
            </a:r>
          </a:p>
        </p:txBody>
      </p:sp>
      <p:sp>
        <p:nvSpPr>
          <p:cNvPr id="11" name="TextBox 10"/>
          <p:cNvSpPr txBox="1"/>
          <p:nvPr/>
        </p:nvSpPr>
        <p:spPr>
          <a:xfrm>
            <a:off x="3455586" y="2775156"/>
            <a:ext cx="4680520" cy="369332"/>
          </a:xfrm>
          <a:prstGeom prst="rect">
            <a:avLst/>
          </a:prstGeom>
          <a:noFill/>
        </p:spPr>
        <p:txBody>
          <a:bodyPr wrap="square" rtlCol="0">
            <a:spAutoFit/>
          </a:bodyPr>
          <a:lstStyle/>
          <a:p>
            <a:r>
              <a:rPr lang="en-US" dirty="0"/>
              <a:t>http://gforge.hl7.org/gf/project/fhir/tracker</a:t>
            </a:r>
          </a:p>
        </p:txBody>
      </p:sp>
      <p:sp>
        <p:nvSpPr>
          <p:cNvPr id="12" name="TextBox 11">
            <a:extLst>
              <a:ext uri="{FF2B5EF4-FFF2-40B4-BE49-F238E27FC236}">
                <a16:creationId xmlns:a16="http://schemas.microsoft.com/office/drawing/2014/main" id="{CDE5000B-9032-47AE-9B91-6C5D8AF7B79F}"/>
              </a:ext>
            </a:extLst>
          </p:cNvPr>
          <p:cNvSpPr txBox="1"/>
          <p:nvPr/>
        </p:nvSpPr>
        <p:spPr>
          <a:xfrm>
            <a:off x="3022545" y="3794457"/>
            <a:ext cx="3024336" cy="369332"/>
          </a:xfrm>
          <a:prstGeom prst="rect">
            <a:avLst/>
          </a:prstGeom>
          <a:noFill/>
        </p:spPr>
        <p:txBody>
          <a:bodyPr wrap="square" rtlCol="0">
            <a:spAutoFit/>
          </a:bodyPr>
          <a:lstStyle/>
          <a:p>
            <a:r>
              <a:rPr lang="en-US" dirty="0"/>
              <a:t>http://community.fhir.org</a:t>
            </a:r>
          </a:p>
        </p:txBody>
      </p:sp>
      <p:pic>
        <p:nvPicPr>
          <p:cNvPr id="13" name="Snagit_PPT35C0">
            <a:extLst>
              <a:ext uri="{FF2B5EF4-FFF2-40B4-BE49-F238E27FC236}">
                <a16:creationId xmlns:a16="http://schemas.microsoft.com/office/drawing/2014/main" id="{9289E5DE-5005-41C5-A631-6B524320DE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1000768" y="3150783"/>
            <a:ext cx="5046113" cy="7114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5" name="Slide Number Placeholder 3">
            <a:extLst>
              <a:ext uri="{FF2B5EF4-FFF2-40B4-BE49-F238E27FC236}">
                <a16:creationId xmlns:a16="http://schemas.microsoft.com/office/drawing/2014/main" id="{3E7A5F82-688B-451E-ACBC-9782E4822B38}"/>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88</a:t>
            </a:fld>
            <a:endParaRPr lang="en-CA" dirty="0"/>
          </a:p>
        </p:txBody>
      </p:sp>
    </p:spTree>
    <p:extLst>
      <p:ext uri="{BB962C8B-B14F-4D97-AF65-F5344CB8AC3E}">
        <p14:creationId xmlns:p14="http://schemas.microsoft.com/office/powerpoint/2010/main" val="33744684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Migration</a:t>
            </a:r>
            <a:endParaRPr lang="en-CA" dirty="0"/>
          </a:p>
        </p:txBody>
      </p:sp>
      <p:sp>
        <p:nvSpPr>
          <p:cNvPr id="3" name="Content Placeholder 2"/>
          <p:cNvSpPr>
            <a:spLocks noGrp="1"/>
          </p:cNvSpPr>
          <p:nvPr>
            <p:ph idx="1"/>
          </p:nvPr>
        </p:nvSpPr>
        <p:spPr/>
        <p:txBody>
          <a:bodyPr/>
          <a:lstStyle/>
          <a:p>
            <a:r>
              <a:rPr lang="en-US"/>
              <a:t>No expectation that people will migrate existing interfaces any time soon.</a:t>
            </a:r>
          </a:p>
          <a:p>
            <a:pPr lvl="1"/>
            <a:r>
              <a:rPr lang="en-US"/>
              <a:t>Obviously based on cost to benefit</a:t>
            </a:r>
          </a:p>
          <a:p>
            <a:r>
              <a:rPr lang="en-US"/>
              <a:t>Initial adopters will be green-field, new technology</a:t>
            </a:r>
          </a:p>
          <a:p>
            <a:r>
              <a:rPr lang="en-US"/>
              <a:t>FHIR may see use behind the scenes in v2 systems before it sees use over the wire</a:t>
            </a:r>
          </a:p>
          <a:p>
            <a:r>
              <a:rPr lang="en-US"/>
              <a:t>Forthcoming policy initiatives may necessitate revisiting existing interfaces</a:t>
            </a:r>
            <a:endParaRPr lang="en-CA" dirty="0"/>
          </a:p>
        </p:txBody>
      </p:sp>
      <p:sp>
        <p:nvSpPr>
          <p:cNvPr id="6" name="Slide Number Placeholder 3">
            <a:extLst>
              <a:ext uri="{FF2B5EF4-FFF2-40B4-BE49-F238E27FC236}">
                <a16:creationId xmlns:a16="http://schemas.microsoft.com/office/drawing/2014/main" id="{61244842-CE5F-4A89-A4ED-C87FC3A694D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89</a:t>
            </a:fld>
            <a:endParaRPr lang="en-CA" dirty="0"/>
          </a:p>
        </p:txBody>
      </p:sp>
    </p:spTree>
    <p:extLst>
      <p:ext uri="{BB962C8B-B14F-4D97-AF65-F5344CB8AC3E}">
        <p14:creationId xmlns:p14="http://schemas.microsoft.com/office/powerpoint/2010/main" val="447900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to FHIR</a:t>
            </a:r>
          </a:p>
        </p:txBody>
      </p:sp>
      <p:pic>
        <p:nvPicPr>
          <p:cNvPr id="5" name="Content Placeholder 4" descr="beginining.PNG"/>
          <p:cNvPicPr>
            <a:picLocks noGrp="1" noChangeAspect="1"/>
          </p:cNvPicPr>
          <p:nvPr>
            <p:ph idx="1"/>
          </p:nvPr>
        </p:nvPicPr>
        <p:blipFill>
          <a:blip r:embed="rId3" cstate="print"/>
          <a:stretch>
            <a:fillRect/>
          </a:stretch>
        </p:blipFill>
        <p:spPr>
          <a:xfrm>
            <a:off x="2826315" y="1828800"/>
            <a:ext cx="6539370" cy="4419600"/>
          </a:xfrm>
          <a:ln>
            <a:solidFill>
              <a:schemeClr val="accent1"/>
            </a:solidFill>
          </a:ln>
        </p:spPr>
      </p:pic>
      <p:sp>
        <p:nvSpPr>
          <p:cNvPr id="4" name="Slide Number Placeholder 3"/>
          <p:cNvSpPr>
            <a:spLocks noGrp="1"/>
          </p:cNvSpPr>
          <p:nvPr>
            <p:ph type="sldNum" sz="quarter" idx="4"/>
          </p:nvPr>
        </p:nvSpPr>
        <p:spPr/>
        <p:txBody>
          <a:bodyPr/>
          <a:lstStyle/>
          <a:p>
            <a:fld id="{5CC3E5C4-3E2B-40F1-9F2B-C46CEB0C88DF}" type="slidenum">
              <a:rPr lang="en-CA" smtClean="0"/>
              <a:pPr/>
              <a:t>9</a:t>
            </a:fld>
            <a:endParaRPr lang="en-CA" dirty="0"/>
          </a:p>
        </p:txBody>
      </p:sp>
    </p:spTree>
    <p:extLst>
      <p:ext uri="{BB962C8B-B14F-4D97-AF65-F5344CB8AC3E}">
        <p14:creationId xmlns:p14="http://schemas.microsoft.com/office/powerpoint/2010/main" val="31656258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Migration – v2</a:t>
            </a:r>
            <a:endParaRPr lang="en-CA" dirty="0"/>
          </a:p>
        </p:txBody>
      </p:sp>
      <p:sp>
        <p:nvSpPr>
          <p:cNvPr id="3" name="Content Placeholder 2"/>
          <p:cNvSpPr>
            <a:spLocks noGrp="1"/>
          </p:cNvSpPr>
          <p:nvPr>
            <p:ph idx="1"/>
          </p:nvPr>
        </p:nvSpPr>
        <p:spPr/>
        <p:txBody>
          <a:bodyPr/>
          <a:lstStyle/>
          <a:p>
            <a:r>
              <a:rPr lang="en-US"/>
              <a:t>Already have at least one integration engine that supports translation between v2 and FHIR</a:t>
            </a:r>
          </a:p>
          <a:p>
            <a:r>
              <a:rPr lang="en-US"/>
              <a:t>Resources map to segments reasonably well</a:t>
            </a:r>
          </a:p>
          <a:p>
            <a:r>
              <a:rPr lang="en-US"/>
              <a:t>As always, the challenge with v2 mapping is the variability of v2 interfaces</a:t>
            </a:r>
          </a:p>
          <a:p>
            <a:pPr lvl="1"/>
            <a:r>
              <a:rPr lang="en-US"/>
              <a:t>“Common” mappings can be created, but they won’t be one size fits all</a:t>
            </a:r>
          </a:p>
          <a:p>
            <a:r>
              <a:rPr lang="en-US"/>
              <a:t>Increasing focus</a:t>
            </a:r>
          </a:p>
          <a:p>
            <a:pPr lvl="1"/>
            <a:endParaRPr lang="en-CA" dirty="0"/>
          </a:p>
        </p:txBody>
      </p:sp>
      <p:sp>
        <p:nvSpPr>
          <p:cNvPr id="8" name="Slide Number Placeholder 3">
            <a:extLst>
              <a:ext uri="{FF2B5EF4-FFF2-40B4-BE49-F238E27FC236}">
                <a16:creationId xmlns:a16="http://schemas.microsoft.com/office/drawing/2014/main" id="{4936A0E5-D5EC-401B-8065-4A8DA9CD9C4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90</a:t>
            </a:fld>
            <a:endParaRPr lang="en-CA" dirty="0"/>
          </a:p>
        </p:txBody>
      </p:sp>
    </p:spTree>
    <p:extLst>
      <p:ext uri="{BB962C8B-B14F-4D97-AF65-F5344CB8AC3E}">
        <p14:creationId xmlns:p14="http://schemas.microsoft.com/office/powerpoint/2010/main" val="30721451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Migration – CDA</a:t>
            </a:r>
            <a:endParaRPr lang="en-CA" dirty="0"/>
          </a:p>
        </p:txBody>
      </p:sp>
      <p:sp>
        <p:nvSpPr>
          <p:cNvPr id="3" name="Content Placeholder 2"/>
          <p:cNvSpPr>
            <a:spLocks noGrp="1"/>
          </p:cNvSpPr>
          <p:nvPr>
            <p:ph idx="1"/>
          </p:nvPr>
        </p:nvSpPr>
        <p:spPr/>
        <p:txBody>
          <a:bodyPr/>
          <a:lstStyle/>
          <a:p>
            <a:r>
              <a:rPr lang="en-US"/>
              <a:t>Made more complex by human-readable nature</a:t>
            </a:r>
          </a:p>
          <a:p>
            <a:pPr lvl="1"/>
            <a:r>
              <a:rPr lang="en-US"/>
              <a:t>Need to ensure text &lt;-&gt; entry linkages are retained</a:t>
            </a:r>
          </a:p>
          <a:p>
            <a:pPr lvl="0"/>
            <a:r>
              <a:rPr lang="en-US"/>
              <a:t>Will best be handled</a:t>
            </a:r>
            <a:r>
              <a:rPr lang="en-US" baseline="0"/>
              <a:t> on a template by template basis</a:t>
            </a:r>
          </a:p>
          <a:p>
            <a:pPr lvl="1"/>
            <a:r>
              <a:rPr lang="en-US"/>
              <a:t>Start with well defined ones like C-CDA</a:t>
            </a:r>
          </a:p>
          <a:p>
            <a:r>
              <a:rPr lang="en-US"/>
              <a:t>Focus of Profile in STU3</a:t>
            </a:r>
          </a:p>
          <a:p>
            <a:r>
              <a:rPr lang="en-US"/>
              <a:t>Argonaut</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91</a:t>
            </a:fld>
            <a:endParaRPr lang="en-CA" dirty="0"/>
          </a:p>
        </p:txBody>
      </p:sp>
    </p:spTree>
    <p:extLst>
      <p:ext uri="{BB962C8B-B14F-4D97-AF65-F5344CB8AC3E}">
        <p14:creationId xmlns:p14="http://schemas.microsoft.com/office/powerpoint/2010/main" val="42750845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next?</a:t>
            </a:r>
            <a:endParaRPr lang="en-CA" dirty="0"/>
          </a:p>
        </p:txBody>
      </p:sp>
      <p:sp>
        <p:nvSpPr>
          <p:cNvPr id="5" name="Text Placeholder 4"/>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4607455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Development plans</a:t>
            </a:r>
            <a:endParaRPr lang="en-CA" dirty="0"/>
          </a:p>
        </p:txBody>
      </p:sp>
      <p:sp>
        <p:nvSpPr>
          <p:cNvPr id="3" name="Content Placeholder 2"/>
          <p:cNvSpPr>
            <a:spLocks noGrp="1"/>
          </p:cNvSpPr>
          <p:nvPr>
            <p:ph idx="1"/>
          </p:nvPr>
        </p:nvSpPr>
        <p:spPr/>
        <p:txBody>
          <a:bodyPr/>
          <a:lstStyle/>
          <a:p>
            <a:pPr lvl="0"/>
            <a:r>
              <a:rPr lang="en-AU" sz="3200" dirty="0"/>
              <a:t>Currently STU3 (May 2017)</a:t>
            </a:r>
          </a:p>
          <a:p>
            <a:pPr lvl="0"/>
            <a:r>
              <a:rPr lang="en-AU" sz="3200" dirty="0"/>
              <a:t>Changed to “STU”  = Standard for Trial Use </a:t>
            </a:r>
          </a:p>
          <a:p>
            <a:pPr lvl="1"/>
            <a:r>
              <a:rPr lang="en-AU" sz="2400" i="1" dirty="0"/>
              <a:t>FHIR is a working standard</a:t>
            </a:r>
            <a:endParaRPr lang="en-AU" sz="2000" i="1" dirty="0"/>
          </a:p>
          <a:p>
            <a:pPr lvl="0"/>
            <a:r>
              <a:rPr lang="en-AU" sz="3200" dirty="0"/>
              <a:t>Version 4 around 18 months later</a:t>
            </a:r>
          </a:p>
          <a:p>
            <a:pPr lvl="0"/>
            <a:r>
              <a:rPr lang="en-AU" sz="3200" dirty="0"/>
              <a:t>“Normative” is around 2.5 years out</a:t>
            </a:r>
          </a:p>
          <a:p>
            <a:pPr lvl="1"/>
            <a:r>
              <a:rPr lang="en-AU" sz="2400" dirty="0"/>
              <a:t>We want *lots* of implementation experience before committing to backward compatibility</a:t>
            </a:r>
          </a:p>
          <a:p>
            <a:pPr lvl="0"/>
            <a:endParaRPr lang="en-CA"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93</a:t>
            </a:fld>
            <a:endParaRPr lang="en-CA" dirty="0"/>
          </a:p>
        </p:txBody>
      </p:sp>
    </p:spTree>
    <p:extLst>
      <p:ext uri="{BB962C8B-B14F-4D97-AF65-F5344CB8AC3E}">
        <p14:creationId xmlns:p14="http://schemas.microsoft.com/office/powerpoint/2010/main" val="6627375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Next Steps for </a:t>
            </a:r>
            <a:r>
              <a:rPr lang="en-AU" b="1"/>
              <a:t>you</a:t>
            </a:r>
            <a:endParaRPr lang="en-AU" b="1" dirty="0"/>
          </a:p>
        </p:txBody>
      </p:sp>
      <p:sp>
        <p:nvSpPr>
          <p:cNvPr id="3" name="Content Placeholder 2"/>
          <p:cNvSpPr>
            <a:spLocks noGrp="1"/>
          </p:cNvSpPr>
          <p:nvPr>
            <p:ph idx="1"/>
          </p:nvPr>
        </p:nvSpPr>
        <p:spPr/>
        <p:txBody>
          <a:bodyPr/>
          <a:lstStyle/>
          <a:p>
            <a:r>
              <a:rPr lang="en-AU" sz="1800"/>
              <a:t>Attend the other FHIR tutorials</a:t>
            </a:r>
          </a:p>
          <a:p>
            <a:pPr lvl="1"/>
            <a:r>
              <a:rPr lang="en-AU" sz="1600"/>
              <a:t>Architects, Developers, Profiles</a:t>
            </a:r>
          </a:p>
          <a:p>
            <a:r>
              <a:rPr lang="en-AU" sz="1800"/>
              <a:t>Read the spec: </a:t>
            </a:r>
            <a:r>
              <a:rPr lang="en-AU" sz="1800">
                <a:hlinkClick r:id="rId3"/>
              </a:rPr>
              <a:t>http://hl7.org/fhir</a:t>
            </a:r>
            <a:endParaRPr lang="en-AU" sz="1800"/>
          </a:p>
          <a:p>
            <a:r>
              <a:rPr lang="en-AU" sz="1800"/>
              <a:t>Comment on the spec </a:t>
            </a:r>
            <a:r>
              <a:rPr lang="en-AU" sz="1400"/>
              <a:t>(link on each page)</a:t>
            </a:r>
          </a:p>
          <a:p>
            <a:r>
              <a:rPr lang="en-AU" sz="1800"/>
              <a:t>Follow #FHIR on Twitter and Zulip</a:t>
            </a:r>
          </a:p>
          <a:p>
            <a:r>
              <a:rPr lang="en-AU" sz="1800"/>
              <a:t>Developer devdays</a:t>
            </a:r>
          </a:p>
          <a:p>
            <a:pPr lvl="1"/>
            <a:r>
              <a:rPr lang="en-AU" sz="1800">
                <a:ea typeface="+mn-ea"/>
                <a:cs typeface="+mn-cs"/>
              </a:rPr>
              <a:t>https://www.fhirdevdays.com/</a:t>
            </a:r>
          </a:p>
          <a:p>
            <a:r>
              <a:rPr lang="en-AU" sz="1800"/>
              <a:t>Shape the specification:</a:t>
            </a:r>
          </a:p>
          <a:p>
            <a:pPr lvl="1"/>
            <a:r>
              <a:rPr lang="en-AU" sz="1600"/>
              <a:t>Join the FHIR track at this WGM</a:t>
            </a:r>
          </a:p>
          <a:p>
            <a:pPr lvl="1"/>
            <a:r>
              <a:rPr lang="en-AU" sz="1600"/>
              <a:t>Join the FHIR email list </a:t>
            </a:r>
            <a:br>
              <a:rPr lang="en-AU" sz="1600"/>
            </a:br>
            <a:r>
              <a:rPr lang="en-AU" sz="1600">
                <a:hlinkClick r:id="rId4"/>
              </a:rPr>
              <a:t>http://wiki.hl7.org/index.php?title=FHIR_email_list_subscription_instructions</a:t>
            </a:r>
            <a:endParaRPr lang="en-AU" sz="1600"/>
          </a:p>
          <a:p>
            <a:pPr lvl="1"/>
            <a:r>
              <a:rPr lang="en-AU" sz="1600"/>
              <a:t>Try implementing it</a:t>
            </a:r>
          </a:p>
          <a:p>
            <a:pPr lvl="1"/>
            <a:r>
              <a:rPr lang="en-AU" sz="1600"/>
              <a:t>Make Ballot comments</a:t>
            </a:r>
          </a:p>
          <a:p>
            <a:pPr lvl="1"/>
            <a:r>
              <a:rPr lang="en-AU" sz="1600"/>
              <a:t>Come to a Connectathon!</a:t>
            </a:r>
            <a:endParaRPr lang="en-AU" sz="16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94</a:t>
            </a:fld>
            <a:endParaRPr lang="en-CA" dirty="0"/>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27071" t="19101" r="26890" b="29814"/>
          <a:stretch/>
        </p:blipFill>
        <p:spPr>
          <a:xfrm>
            <a:off x="8400256" y="260649"/>
            <a:ext cx="2034746" cy="1252151"/>
          </a:xfrm>
          <a:prstGeom prst="rect">
            <a:avLst/>
          </a:prstGeom>
        </p:spPr>
      </p:pic>
      <p:pic>
        <p:nvPicPr>
          <p:cNvPr id="10" name="Picture 9" descr="cat.png"/>
          <p:cNvPicPr>
            <a:picLocks noChangeAspect="1"/>
          </p:cNvPicPr>
          <p:nvPr/>
        </p:nvPicPr>
        <p:blipFill>
          <a:blip r:embed="rId6" cstate="print"/>
          <a:stretch>
            <a:fillRect/>
          </a:stretch>
        </p:blipFill>
        <p:spPr>
          <a:xfrm>
            <a:off x="7104113" y="1844824"/>
            <a:ext cx="2836867" cy="1886294"/>
          </a:xfrm>
          <a:prstGeom prst="rect">
            <a:avLst/>
          </a:prstGeom>
        </p:spPr>
      </p:pic>
    </p:spTree>
    <p:extLst>
      <p:ext uri="{BB962C8B-B14F-4D97-AF65-F5344CB8AC3E}">
        <p14:creationId xmlns:p14="http://schemas.microsoft.com/office/powerpoint/2010/main" val="36224210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WRAP up</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1065000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does FHIR provide?</a:t>
            </a:r>
            <a:endParaRPr lang="en-CA" dirty="0"/>
          </a:p>
        </p:txBody>
      </p:sp>
      <p:sp>
        <p:nvSpPr>
          <p:cNvPr id="3" name="Content Placeholder 2"/>
          <p:cNvSpPr>
            <a:spLocks noGrp="1"/>
          </p:cNvSpPr>
          <p:nvPr>
            <p:ph idx="1"/>
          </p:nvPr>
        </p:nvSpPr>
        <p:spPr/>
        <p:txBody>
          <a:bodyPr/>
          <a:lstStyle/>
          <a:p>
            <a:r>
              <a:rPr lang="en-US"/>
              <a:t>Resources (building blocks)</a:t>
            </a:r>
          </a:p>
          <a:p>
            <a:r>
              <a:rPr lang="en-US"/>
              <a:t>Profiling / Extensions</a:t>
            </a:r>
          </a:p>
          <a:p>
            <a:r>
              <a:rPr lang="en-US"/>
              <a:t>Methodology</a:t>
            </a:r>
          </a:p>
          <a:p>
            <a:pPr lvl="1"/>
            <a:r>
              <a:rPr lang="en-US"/>
              <a:t>Versioning, Bundles, Profiles, Conformance</a:t>
            </a:r>
          </a:p>
          <a:p>
            <a:r>
              <a:rPr lang="en-US"/>
              <a:t>Simple Syntax (XML, JSON)</a:t>
            </a:r>
          </a:p>
          <a:p>
            <a:r>
              <a:rPr lang="en-US"/>
              <a:t>Human readability</a:t>
            </a:r>
          </a:p>
          <a:p>
            <a:r>
              <a:rPr lang="en-US"/>
              <a:t>Support for multiple Paradigms</a:t>
            </a:r>
          </a:p>
          <a:p>
            <a:pPr lvl="1"/>
            <a:r>
              <a:rPr lang="en-US"/>
              <a:t>REST, Messaging, Documents, Services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96</a:t>
            </a:fld>
            <a:endParaRPr lang="en-CA" dirty="0"/>
          </a:p>
        </p:txBody>
      </p:sp>
    </p:spTree>
    <p:extLst>
      <p:ext uri="{BB962C8B-B14F-4D97-AF65-F5344CB8AC3E}">
        <p14:creationId xmlns:p14="http://schemas.microsoft.com/office/powerpoint/2010/main" val="372546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Case for FHIR (1)</a:t>
            </a:r>
          </a:p>
        </p:txBody>
      </p:sp>
      <p:sp>
        <p:nvSpPr>
          <p:cNvPr id="3" name="Content Placeholder 2"/>
          <p:cNvSpPr>
            <a:spLocks noGrp="1"/>
          </p:cNvSpPr>
          <p:nvPr>
            <p:ph idx="1"/>
          </p:nvPr>
        </p:nvSpPr>
        <p:spPr>
          <a:xfrm>
            <a:off x="983432" y="1772818"/>
            <a:ext cx="10153128" cy="5040558"/>
          </a:xfrm>
        </p:spPr>
        <p:txBody>
          <a:bodyPr>
            <a:noAutofit/>
          </a:bodyPr>
          <a:lstStyle/>
          <a:p>
            <a:r>
              <a:rPr lang="en-US" sz="2800" dirty="0"/>
              <a:t>Predefined Resources &amp; API</a:t>
            </a:r>
          </a:p>
          <a:p>
            <a:pPr lvl="1"/>
            <a:r>
              <a:rPr lang="en-US" sz="2400" dirty="0"/>
              <a:t>Analysis already done, and can be safely extended</a:t>
            </a:r>
          </a:p>
          <a:p>
            <a:r>
              <a:rPr lang="en-US" sz="2800" dirty="0"/>
              <a:t>All paradigms, All Architectures, All Clients</a:t>
            </a:r>
          </a:p>
          <a:p>
            <a:pPr lvl="1"/>
            <a:r>
              <a:rPr lang="en-US" sz="2400" dirty="0"/>
              <a:t>Thick client, browser, mobile, devices</a:t>
            </a:r>
          </a:p>
          <a:p>
            <a:r>
              <a:rPr lang="en-US" sz="2800" dirty="0"/>
              <a:t>Implementer friendly</a:t>
            </a:r>
          </a:p>
          <a:p>
            <a:pPr lvl="1"/>
            <a:r>
              <a:rPr lang="en-US" sz="2400" dirty="0"/>
              <a:t>Simple to understand and access with examples</a:t>
            </a:r>
          </a:p>
          <a:p>
            <a:pPr lvl="1"/>
            <a:r>
              <a:rPr lang="en-US" sz="2400" dirty="0"/>
              <a:t>Familiar tooling &amp; familiar technologies – XML/JSON, HTTP, SSL, OAuth</a:t>
            </a:r>
          </a:p>
          <a:p>
            <a:pPr lvl="1"/>
            <a:r>
              <a:rPr lang="en-US" sz="2400" dirty="0"/>
              <a:t>Libraries available – HAPI, </a:t>
            </a:r>
            <a:r>
              <a:rPr lang="en-US" sz="2400" dirty="0" err="1"/>
              <a:t>Furore</a:t>
            </a:r>
            <a:r>
              <a:rPr lang="en-US" sz="2400" dirty="0"/>
              <a:t>, reference implementation</a:t>
            </a:r>
          </a:p>
          <a:p>
            <a:endParaRPr lang="en-US" sz="2800" dirty="0"/>
          </a:p>
          <a:p>
            <a:endParaRPr lang="en-US" sz="1400" dirty="0"/>
          </a:p>
        </p:txBody>
      </p:sp>
      <p:sp>
        <p:nvSpPr>
          <p:cNvPr id="7" name="Slide Number Placeholder 3">
            <a:extLst>
              <a:ext uri="{FF2B5EF4-FFF2-40B4-BE49-F238E27FC236}">
                <a16:creationId xmlns:a16="http://schemas.microsoft.com/office/drawing/2014/main" id="{D5C46B31-3CF5-4941-83D3-7F8252BB2CC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97</a:t>
            </a:fld>
            <a:endParaRPr lang="en-CA" dirty="0"/>
          </a:p>
        </p:txBody>
      </p:sp>
    </p:spTree>
    <p:custDataLst>
      <p:tags r:id="rId1"/>
    </p:custDataLst>
    <p:extLst>
      <p:ext uri="{BB962C8B-B14F-4D97-AF65-F5344CB8AC3E}">
        <p14:creationId xmlns:p14="http://schemas.microsoft.com/office/powerpoint/2010/main" val="732523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Case for FHIR (2)</a:t>
            </a:r>
          </a:p>
        </p:txBody>
      </p:sp>
      <p:sp>
        <p:nvSpPr>
          <p:cNvPr id="3" name="Content Placeholder 2"/>
          <p:cNvSpPr>
            <a:spLocks noGrp="1"/>
          </p:cNvSpPr>
          <p:nvPr>
            <p:ph idx="1"/>
          </p:nvPr>
        </p:nvSpPr>
        <p:spPr>
          <a:xfrm>
            <a:off x="983432" y="1772818"/>
            <a:ext cx="10153128" cy="5040558"/>
          </a:xfrm>
        </p:spPr>
        <p:txBody>
          <a:bodyPr>
            <a:noAutofit/>
          </a:bodyPr>
          <a:lstStyle/>
          <a:p>
            <a:r>
              <a:rPr lang="en-US" sz="2800" dirty="0"/>
              <a:t>Mobile friendly</a:t>
            </a:r>
          </a:p>
          <a:p>
            <a:pPr lvl="1"/>
            <a:r>
              <a:rPr lang="en-US" sz="2400" dirty="0"/>
              <a:t>Concise, REST API &amp; JSON</a:t>
            </a:r>
          </a:p>
          <a:p>
            <a:r>
              <a:rPr lang="en-US" sz="2800" dirty="0"/>
              <a:t>Don’t need to understand HealthCare domain to implement</a:t>
            </a:r>
          </a:p>
          <a:p>
            <a:pPr lvl="1"/>
            <a:r>
              <a:rPr lang="en-US" sz="2400" dirty="0"/>
              <a:t>Developers or Analysts</a:t>
            </a:r>
          </a:p>
          <a:p>
            <a:r>
              <a:rPr lang="en-US" sz="2800" dirty="0"/>
              <a:t>Already in use Internationally</a:t>
            </a:r>
          </a:p>
          <a:p>
            <a:pPr lvl="1"/>
            <a:r>
              <a:rPr lang="en-US" sz="2400" dirty="0"/>
              <a:t>70 Organizations, 20 Countries, all Continents (except Antarctica)</a:t>
            </a:r>
          </a:p>
          <a:p>
            <a:pPr lvl="1"/>
            <a:r>
              <a:rPr lang="en-US" sz="2400" dirty="0"/>
              <a:t>Involvement from Providers, Vendors, Payers, Governments</a:t>
            </a:r>
          </a:p>
          <a:p>
            <a:r>
              <a:rPr lang="en-US" sz="2800" dirty="0"/>
              <a:t>Large community for support</a:t>
            </a:r>
          </a:p>
          <a:p>
            <a:endParaRPr lang="en-US" sz="1400" dirty="0"/>
          </a:p>
          <a:p>
            <a:endParaRPr lang="en-US" sz="1200" dirty="0"/>
          </a:p>
        </p:txBody>
      </p:sp>
      <p:sp>
        <p:nvSpPr>
          <p:cNvPr id="4" name="TextBox 3"/>
          <p:cNvSpPr txBox="1"/>
          <p:nvPr/>
        </p:nvSpPr>
        <p:spPr>
          <a:xfrm>
            <a:off x="1015836" y="5754593"/>
            <a:ext cx="10323082" cy="523220"/>
          </a:xfrm>
          <a:prstGeom prst="rect">
            <a:avLst/>
          </a:prstGeom>
          <a:noFill/>
        </p:spPr>
        <p:txBody>
          <a:bodyPr wrap="none" rtlCol="0">
            <a:spAutoFit/>
          </a:bodyPr>
          <a:lstStyle/>
          <a:p>
            <a:r>
              <a:rPr lang="en-US" sz="2800" i="1" dirty="0"/>
              <a:t>Results in faster, cheaper deployments that are more re-usable </a:t>
            </a:r>
          </a:p>
        </p:txBody>
      </p:sp>
      <p:sp>
        <p:nvSpPr>
          <p:cNvPr id="7" name="Slide Number Placeholder 3">
            <a:extLst>
              <a:ext uri="{FF2B5EF4-FFF2-40B4-BE49-F238E27FC236}">
                <a16:creationId xmlns:a16="http://schemas.microsoft.com/office/drawing/2014/main" id="{D5C46B31-3CF5-4941-83D3-7F8252BB2CC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98</a:t>
            </a:fld>
            <a:endParaRPr lang="en-CA" dirty="0"/>
          </a:p>
        </p:txBody>
      </p:sp>
    </p:spTree>
    <p:custDataLst>
      <p:tags r:id="rId1"/>
    </p:custDataLst>
    <p:extLst>
      <p:ext uri="{BB962C8B-B14F-4D97-AF65-F5344CB8AC3E}">
        <p14:creationId xmlns:p14="http://schemas.microsoft.com/office/powerpoint/2010/main" val="151818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FHIR &amp; Cost of Integration</a:t>
            </a:r>
            <a:endParaRPr lang="en-AU" dirty="0"/>
          </a:p>
        </p:txBody>
      </p:sp>
      <p:sp>
        <p:nvSpPr>
          <p:cNvPr id="3" name="Content Placeholder 2"/>
          <p:cNvSpPr>
            <a:spLocks noGrp="1"/>
          </p:cNvSpPr>
          <p:nvPr>
            <p:ph idx="1"/>
          </p:nvPr>
        </p:nvSpPr>
        <p:spPr/>
        <p:txBody>
          <a:bodyPr>
            <a:normAutofit/>
          </a:bodyPr>
          <a:lstStyle/>
          <a:p>
            <a:r>
              <a:rPr lang="en-AU" sz="2800"/>
              <a:t>These factors will drive down the cost of integration and interoperability </a:t>
            </a:r>
          </a:p>
          <a:p>
            <a:pPr lvl="1"/>
            <a:r>
              <a:rPr lang="en-AU"/>
              <a:t>Easier to Develop</a:t>
            </a:r>
          </a:p>
          <a:p>
            <a:pPr lvl="1"/>
            <a:r>
              <a:rPr lang="en-AU"/>
              <a:t>Easier to Troubleshoot</a:t>
            </a:r>
          </a:p>
          <a:p>
            <a:pPr lvl="1"/>
            <a:r>
              <a:rPr lang="en-AU"/>
              <a:t>Easier to Leverage in production</a:t>
            </a:r>
          </a:p>
          <a:p>
            <a:pPr lvl="1"/>
            <a:r>
              <a:rPr lang="en-AU"/>
              <a:t>More people to do the work (less expensive consultants)</a:t>
            </a:r>
          </a:p>
          <a:p>
            <a:r>
              <a:rPr lang="en-AU" sz="2800"/>
              <a:t>Competing approaches will have to match the cost, or disappear – effect is already being felt</a:t>
            </a:r>
            <a:endParaRPr lang="en-AU" sz="2800" dirty="0"/>
          </a:p>
        </p:txBody>
      </p:sp>
      <p:sp>
        <p:nvSpPr>
          <p:cNvPr id="6" name="Slide Number Placeholder 3">
            <a:extLst>
              <a:ext uri="{FF2B5EF4-FFF2-40B4-BE49-F238E27FC236}">
                <a16:creationId xmlns:a16="http://schemas.microsoft.com/office/drawing/2014/main" id="{C1F09232-E2DA-42DB-BFD9-E92DB6E4A26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99</a:t>
            </a:fld>
            <a:endParaRPr lang="en-CA" dirty="0"/>
          </a:p>
        </p:txBody>
      </p:sp>
    </p:spTree>
    <p:extLst>
      <p:ext uri="{BB962C8B-B14F-4D97-AF65-F5344CB8AC3E}">
        <p14:creationId xmlns:p14="http://schemas.microsoft.com/office/powerpoint/2010/main" val="701908305"/>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IMING" val="|121.5"/>
</p:tagLst>
</file>

<file path=ppt/tags/tag2.xml><?xml version="1.0" encoding="utf-8"?>
<p:tagLst xmlns:a="http://schemas.openxmlformats.org/drawingml/2006/main" xmlns:r="http://schemas.openxmlformats.org/officeDocument/2006/relationships" xmlns:p="http://schemas.openxmlformats.org/presentationml/2006/main">
  <p:tag name="TIMING" val="|121.5"/>
</p:tagLst>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32765</TotalTime>
  <Words>8089</Words>
  <Application>Microsoft Office PowerPoint</Application>
  <PresentationFormat>Widescreen</PresentationFormat>
  <Paragraphs>1358</Paragraphs>
  <Slides>103</Slides>
  <Notes>77</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103</vt:i4>
      </vt:variant>
    </vt:vector>
  </HeadingPairs>
  <TitlesOfParts>
    <vt:vector size="112" baseType="lpstr">
      <vt:lpstr>ＭＳ Ｐゴシック</vt:lpstr>
      <vt:lpstr>Arial</vt:lpstr>
      <vt:lpstr>Calibri</vt:lpstr>
      <vt:lpstr>Courier New</vt:lpstr>
      <vt:lpstr>Franklin Gothic Book</vt:lpstr>
      <vt:lpstr>Times New Roman</vt:lpstr>
      <vt:lpstr>Verdana</vt:lpstr>
      <vt:lpstr>Wingdings</vt:lpstr>
      <vt:lpstr>Refined</vt:lpstr>
      <vt:lpstr>Introduction to FHIR</vt:lpstr>
      <vt:lpstr>This presentation</vt:lpstr>
      <vt:lpstr>Acknowledgements</vt:lpstr>
      <vt:lpstr>Agenda</vt:lpstr>
      <vt:lpstr>Instructor</vt:lpstr>
      <vt:lpstr>Let’s Take a Poll</vt:lpstr>
      <vt:lpstr>Tutorial Objectives</vt:lpstr>
      <vt:lpstr>Your Objective…</vt:lpstr>
      <vt:lpstr>Background to FHIR</vt:lpstr>
      <vt:lpstr>Genesis of FHIR</vt:lpstr>
      <vt:lpstr>Complexity Model</vt:lpstr>
      <vt:lpstr>Genesis of FHIR</vt:lpstr>
      <vt:lpstr>Timeline: Where does FHIR fit?</vt:lpstr>
      <vt:lpstr>The Goals of FHIR</vt:lpstr>
      <vt:lpstr>Implementer Focus</vt:lpstr>
      <vt:lpstr>Support the 80%</vt:lpstr>
      <vt:lpstr>Support “Common” Scenarios: Example: FHIR Address (before)</vt:lpstr>
      <vt:lpstr>Support “Common” Scenarios: Example: FHIR Address</vt:lpstr>
      <vt:lpstr>Support “Common” Scenarios: Example: FHIR Address</vt:lpstr>
      <vt:lpstr>Support “Common” Scenarios: Example: FHIR Address (after)</vt:lpstr>
      <vt:lpstr>Web Technologies</vt:lpstr>
      <vt:lpstr>Human Readable</vt:lpstr>
      <vt:lpstr>PowerPoint Presentation</vt:lpstr>
      <vt:lpstr>System Architecture Agnostic</vt:lpstr>
      <vt:lpstr>Open Source</vt:lpstr>
      <vt:lpstr>Resources: What are they?</vt:lpstr>
      <vt:lpstr>What does a FHIR Resource represent?</vt:lpstr>
      <vt:lpstr>FHIR Resources</vt:lpstr>
      <vt:lpstr>FHIR Resources</vt:lpstr>
      <vt:lpstr>What makes a resource?</vt:lpstr>
      <vt:lpstr>Connecting Resources</vt:lpstr>
      <vt:lpstr>Connecting Resources</vt:lpstr>
      <vt:lpstr>Taking a tour of a FHIR Resource </vt:lpstr>
      <vt:lpstr>Anatomy of a Resource</vt:lpstr>
      <vt:lpstr>Resource Elements</vt:lpstr>
      <vt:lpstr>Data types:Primitive</vt:lpstr>
      <vt:lpstr>Complex</vt:lpstr>
      <vt:lpstr>Polymorphic Properties</vt:lpstr>
      <vt:lpstr>Constraints &amp; Notes</vt:lpstr>
      <vt:lpstr>Resource Identifiers </vt:lpstr>
      <vt:lpstr>A Resource’s ID</vt:lpstr>
      <vt:lpstr>A Resource’s ID Example</vt:lpstr>
      <vt:lpstr>Narrative</vt:lpstr>
      <vt:lpstr>Narrative example</vt:lpstr>
      <vt:lpstr>Terminology</vt:lpstr>
      <vt:lpstr>Examples of Coded Data in FHIR</vt:lpstr>
      <vt:lpstr>CodeableConcept: Example</vt:lpstr>
      <vt:lpstr>Examples</vt:lpstr>
      <vt:lpstr>Code Systems</vt:lpstr>
      <vt:lpstr>Value Sets</vt:lpstr>
      <vt:lpstr>Bindings</vt:lpstr>
      <vt:lpstr>Binding Strength</vt:lpstr>
      <vt:lpstr>ValueSet resource</vt:lpstr>
      <vt:lpstr>Terminology Server</vt:lpstr>
      <vt:lpstr>FHIR and REST</vt:lpstr>
      <vt:lpstr>REST: a URL based API</vt:lpstr>
      <vt:lpstr>REST: JSON</vt:lpstr>
      <vt:lpstr>REST: Search</vt:lpstr>
      <vt:lpstr>REST in practice</vt:lpstr>
      <vt:lpstr>REST actions</vt:lpstr>
      <vt:lpstr>FHIR RESTful - Syntax</vt:lpstr>
      <vt:lpstr>FHIR RESTful Interactions</vt:lpstr>
      <vt:lpstr>Versioning</vt:lpstr>
      <vt:lpstr>Version history – and revival</vt:lpstr>
      <vt:lpstr>FHIR RESTful Search</vt:lpstr>
      <vt:lpstr>FHIR RESTful Search</vt:lpstr>
      <vt:lpstr>Bundles</vt:lpstr>
      <vt:lpstr>Miscellaneous Topics</vt:lpstr>
      <vt:lpstr>Tags</vt:lpstr>
      <vt:lpstr>Contained Resources</vt:lpstr>
      <vt:lpstr>Operations</vt:lpstr>
      <vt:lpstr>RPC vs REST example</vt:lpstr>
      <vt:lpstr>FHIR Operations</vt:lpstr>
      <vt:lpstr>FHIR Profiles</vt:lpstr>
      <vt:lpstr>The need for Profiles</vt:lpstr>
      <vt:lpstr>Profiling a resource. For example...</vt:lpstr>
      <vt:lpstr>Extensions</vt:lpstr>
      <vt:lpstr>Extension Example</vt:lpstr>
      <vt:lpstr>Implementing FHIR</vt:lpstr>
      <vt:lpstr>FHIR - Getting started</vt:lpstr>
      <vt:lpstr>Tools to Visualize FHIR resources </vt:lpstr>
      <vt:lpstr>Tools to Visualize FHIR resources </vt:lpstr>
      <vt:lpstr>Where can FHIR be used?</vt:lpstr>
      <vt:lpstr>Architecture</vt:lpstr>
      <vt:lpstr>Implementation Tools</vt:lpstr>
      <vt:lpstr>Test Servers</vt:lpstr>
      <vt:lpstr>Connectathons</vt:lpstr>
      <vt:lpstr>Implementation Assistance</vt:lpstr>
      <vt:lpstr>Migration</vt:lpstr>
      <vt:lpstr>Migration – v2</vt:lpstr>
      <vt:lpstr>Migration – CDA</vt:lpstr>
      <vt:lpstr>What’s next?</vt:lpstr>
      <vt:lpstr>Development plans</vt:lpstr>
      <vt:lpstr>Next Steps for you</vt:lpstr>
      <vt:lpstr>WRAP up</vt:lpstr>
      <vt:lpstr>What does FHIR provide?</vt:lpstr>
      <vt:lpstr>Business Case for FHIR (1)</vt:lpstr>
      <vt:lpstr>Business Case for FHIR (2)</vt:lpstr>
      <vt:lpstr>FHIR &amp; Cost of Integration</vt:lpstr>
      <vt:lpstr>Future impact of FHIR</vt:lpstr>
      <vt:lpstr>Let’s Take a Poll</vt:lpstr>
      <vt:lpstr>Review Tutorial Objectives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rik</cp:lastModifiedBy>
  <cp:revision>585</cp:revision>
  <dcterms:created xsi:type="dcterms:W3CDTF">2012-12-03T20:41:34Z</dcterms:created>
  <dcterms:modified xsi:type="dcterms:W3CDTF">2017-09-06T17:33:29Z</dcterms:modified>
</cp:coreProperties>
</file>